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0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11" autoAdjust="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>
        <p:guide orient="horz" pos="21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5778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499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1169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13260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3091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CCB13-60AB-4CD5-9324-910D4C01901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0CAD5-AAD7-4926-B208-E6DD53E2A5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FEBD1-19B8-45B6-B992-9F80B720DA3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EF9E2-90D7-408D-9AD1-A0109C30EB2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FD17F-4089-4393-AF01-794AE617E6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CC255-08A2-4CA1-B0B7-AD77F2FC1D9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F3118-F442-4D34-97EC-A14DE27957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554F-36B0-42DA-A25D-4FE7D95D9FD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93C1-7904-4A9E-985C-C0DD47A330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7B9C-81C9-494F-A21B-04E610091F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D01E-A645-48D9-9D09-184B2DFAB35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fld id="{FCA81F75-857C-437E-B0B9-97FC08536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2">
              <a:lumMod val="10000"/>
            </a:schemeClr>
          </a:solidFill>
          <a:latin typeface="Arial"/>
          <a:ea typeface="+mj-ea"/>
          <a:cs typeface="Arial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1E1C11"/>
          </a:solidFill>
          <a:latin typeface="Arial"/>
          <a:ea typeface="+mn-ea"/>
          <a:cs typeface="Arial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1E1C11"/>
          </a:solidFill>
          <a:latin typeface="Arial"/>
          <a:cs typeface="Arial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1E1C11"/>
          </a:solidFill>
          <a:latin typeface="Arial"/>
          <a:cs typeface="Arial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1E1C11"/>
          </a:solidFill>
          <a:latin typeface="Arial"/>
          <a:cs typeface="Arial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E1C11"/>
          </a:solidFill>
          <a:latin typeface="Arial"/>
          <a:cs typeface="Arial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251459" y="1656463"/>
            <a:ext cx="8641080" cy="48028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1C1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rgbClr val="1E1C11"/>
              </a:solidFill>
              <a:effectLst/>
              <a:latin typeface="Arial"/>
              <a:ea typeface="+mj-ea"/>
              <a:cs typeface="Arial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1287" y="4666978"/>
            <a:ext cx="8166221" cy="180296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rgbClr val="1E1C11"/>
                </a:solidFill>
                <a:ea typeface="+mj-ea"/>
              </a:rPr>
              <a:t>演題発表に関連し、開示すべき</a:t>
            </a:r>
            <a:r>
              <a:rPr lang="en-US" altLang="ja-JP" sz="2400" b="1" dirty="0" smtClean="0">
                <a:solidFill>
                  <a:srgbClr val="1E1C11"/>
                </a:solidFill>
                <a:ea typeface="+mj-ea"/>
              </a:rPr>
              <a:t>CO I </a:t>
            </a:r>
            <a:r>
              <a:rPr lang="ja-JP" altLang="en-US" sz="2400" b="1" dirty="0" smtClean="0">
                <a:solidFill>
                  <a:srgbClr val="1E1C11"/>
                </a:solidFill>
                <a:ea typeface="+mj-ea"/>
              </a:rPr>
              <a:t>関係にある企業等として、</a:t>
            </a:r>
            <a:endParaRPr lang="en-US" altLang="ja-JP" sz="2400" b="1" dirty="0" smtClean="0">
              <a:solidFill>
                <a:srgbClr val="1E1C11"/>
              </a:solidFill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100" b="1" dirty="0" smtClean="0">
              <a:solidFill>
                <a:srgbClr val="1E1C11"/>
              </a:solidFill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rgbClr val="1E1C11"/>
                </a:solidFill>
                <a:ea typeface="+mj-ea"/>
              </a:rPr>
              <a:t>　　</a:t>
            </a:r>
            <a:r>
              <a:rPr lang="ja-JP" altLang="en-US" sz="2000" b="1" dirty="0" smtClean="0">
                <a:ea typeface="+mj-ea"/>
              </a:rPr>
              <a:t>エ　</a:t>
            </a:r>
            <a:r>
              <a:rPr lang="ja-JP" altLang="en-US" sz="2000" b="1" dirty="0" smtClean="0">
                <a:solidFill>
                  <a:srgbClr val="1E1C11"/>
                </a:solidFill>
                <a:ea typeface="+mj-ea"/>
              </a:rPr>
              <a:t>コンサルタント・講演料：（株）</a:t>
            </a:r>
            <a:r>
              <a:rPr lang="ja-JP" altLang="en-US" sz="2000" dirty="0" smtClean="0">
                <a:ea typeface="+mj-ea"/>
              </a:rPr>
              <a:t>○○○○○</a:t>
            </a:r>
            <a:endParaRPr lang="en-US" altLang="ja-JP" sz="2000" b="1" dirty="0" smtClean="0">
              <a:solidFill>
                <a:srgbClr val="1E1C11"/>
              </a:solidFill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rgbClr val="1E1C11"/>
                </a:solidFill>
                <a:ea typeface="+mj-ea"/>
              </a:rPr>
              <a:t>　　カ　</a:t>
            </a:r>
            <a:r>
              <a:rPr lang="ja-JP" altLang="en-US" sz="2000" b="1" dirty="0" smtClean="0">
                <a:ea typeface="+mj-ea"/>
              </a:rPr>
              <a:t>研究費</a:t>
            </a:r>
            <a:r>
              <a:rPr lang="ja-JP" altLang="en-US" sz="2000" b="1" dirty="0" smtClean="0">
                <a:solidFill>
                  <a:srgbClr val="1E1C11"/>
                </a:solidFill>
                <a:ea typeface="+mj-ea"/>
              </a:rPr>
              <a:t>：</a:t>
            </a:r>
            <a:r>
              <a:rPr lang="en-US" altLang="ja-JP" sz="2000" b="1" dirty="0" smtClean="0">
                <a:solidFill>
                  <a:srgbClr val="1E1C11"/>
                </a:solidFill>
                <a:ea typeface="+mj-ea"/>
              </a:rPr>
              <a:t> </a:t>
            </a:r>
            <a:r>
              <a:rPr lang="ja-JP" altLang="en-US" sz="2000" b="1" dirty="0" smtClean="0">
                <a:solidFill>
                  <a:srgbClr val="1E1C11"/>
                </a:solidFill>
                <a:ea typeface="+mj-ea"/>
              </a:rPr>
              <a:t>　　　　　　　　　　△△△△協会　　　　　　　　　</a:t>
            </a:r>
            <a:r>
              <a:rPr lang="en-US" altLang="ja-JP" sz="2000" b="1" dirty="0" smtClean="0">
                <a:solidFill>
                  <a:srgbClr val="1E1C11"/>
                </a:solidFill>
                <a:ea typeface="+mj-ea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 smtClean="0">
                <a:solidFill>
                  <a:srgbClr val="1E1C11"/>
                </a:solidFill>
                <a:ea typeface="+mj-ea"/>
              </a:rPr>
              <a:t>　　</a:t>
            </a:r>
            <a:endParaRPr lang="en-US" altLang="ja-JP" sz="2000" b="1" dirty="0">
              <a:solidFill>
                <a:srgbClr val="1E1C11"/>
              </a:solidFill>
              <a:ea typeface="+mj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97367" y="1956317"/>
            <a:ext cx="67825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演題名：</a:t>
            </a:r>
            <a:r>
              <a:rPr lang="ja-JP" altLang="en-US" sz="2000" b="1" dirty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子ども虐待防止のための多機関連携の必要性</a:t>
            </a:r>
            <a:endParaRPr lang="en-US" altLang="ja-JP" sz="2000" b="1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endParaRPr lang="en-US" altLang="ja-JP" b="1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所属</a:t>
            </a:r>
            <a:r>
              <a:rPr lang="en-US" altLang="ja-JP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:</a:t>
            </a:r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　　</a:t>
            </a:r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神奈川</a:t>
            </a:r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医科大学</a:t>
            </a:r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病院</a:t>
            </a:r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　小児科</a:t>
            </a:r>
            <a:endParaRPr lang="en-US" altLang="ja-JP" b="1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名前</a:t>
            </a:r>
            <a:r>
              <a:rPr lang="en-US" altLang="ja-JP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:</a:t>
            </a:r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　　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伊勢原</a:t>
            </a:r>
            <a:r>
              <a:rPr lang="en-US" altLang="ja-JP" sz="2000" b="1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 </a:t>
            </a:r>
            <a:r>
              <a:rPr lang="ja-JP" altLang="en-US" sz="2000" b="1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一郎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、伊勢原 </a:t>
            </a:r>
            <a:r>
              <a:rPr lang="ja-JP" altLang="en-US" sz="2000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二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郎、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cs typeface="Arial"/>
              </a:rPr>
              <a:t>伊勢原 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三郎</a:t>
            </a:r>
            <a:endParaRPr lang="en-US" altLang="ja-JP" sz="2000" b="1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02778" y="3773650"/>
            <a:ext cx="5753687" cy="703386"/>
          </a:xfrm>
          <a:solidFill>
            <a:schemeClr val="accent6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r>
              <a:rPr lang="ja-JP" altLang="en-US" sz="4000" b="1" dirty="0" smtClean="0">
                <a:solidFill>
                  <a:srgbClr val="1E1C11"/>
                </a:solidFill>
              </a:rPr>
              <a:t>筆頭発表者のＣＯ Ｉ 開示</a:t>
            </a:r>
            <a:endParaRPr lang="en-US" altLang="ja-JP" sz="1800" b="1" i="1" dirty="0">
              <a:solidFill>
                <a:srgbClr val="1E1C1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2384965" y="6079723"/>
            <a:ext cx="4374069" cy="36293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 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rgbClr val="1E1C11"/>
                </a:solidFill>
                <a:effectLst/>
                <a:latin typeface="Arial"/>
                <a:ea typeface="+mj-ea"/>
                <a:cs typeface="Arial"/>
              </a:rPr>
              <a:t>↑</a:t>
            </a:r>
            <a:r>
              <a:rPr kumimoji="0" lang="ja-JP" altLang="en-US" sz="1800" b="0" i="0" u="none" strike="noStrike" cap="none" normalizeH="0" dirty="0" smtClean="0">
                <a:ln>
                  <a:noFill/>
                </a:ln>
                <a:solidFill>
                  <a:srgbClr val="1E1C11"/>
                </a:solidFill>
                <a:effectLst/>
                <a:latin typeface="Arial"/>
                <a:ea typeface="+mj-ea"/>
                <a:cs typeface="Arial"/>
              </a:rPr>
              <a:t> 開示すべき内容がある項目のみ記載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1E1C11"/>
              </a:solidFill>
              <a:effectLst/>
              <a:latin typeface="Arial"/>
              <a:ea typeface="+mj-ea"/>
              <a:cs typeface="Arial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22781" y="241608"/>
            <a:ext cx="843472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　</a:t>
            </a:r>
            <a:r>
              <a:rPr lang="ja-JP" altLang="en-US" sz="2800" b="1" u="sng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ＣＯＩ開示具体例（タイトルスライドにて開示）</a:t>
            </a:r>
            <a:endParaRPr lang="en-US" altLang="ja-JP" sz="2800" b="1" u="sng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endParaRPr lang="en-US" altLang="ja-JP" b="1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　口頭発表時、申告すべきＣＯＩ状態がある時</a:t>
            </a:r>
            <a:endParaRPr lang="ja-JP" altLang="en-US" b="1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</p:txBody>
      </p:sp>
      <p:pic>
        <p:nvPicPr>
          <p:cNvPr id="11" name="図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680" y="1662154"/>
            <a:ext cx="1636859" cy="14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251818" y="221815"/>
            <a:ext cx="8641080" cy="642421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1C1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rgbClr val="1E1C11"/>
              </a:solidFill>
              <a:effectLst/>
              <a:latin typeface="Arial"/>
              <a:ea typeface="ＭＳ Ｐゴシック"/>
              <a:cs typeface="Arial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9248" y="2978871"/>
            <a:ext cx="8166221" cy="353230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演題発表に関連し、開示すべき</a:t>
            </a:r>
            <a:r>
              <a:rPr lang="en-US" altLang="ja-JP" sz="24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CO I </a:t>
            </a:r>
            <a:r>
              <a:rPr lang="ja-JP" altLang="en-US" sz="24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関係にある企業等として、</a:t>
            </a:r>
            <a:endParaRPr lang="en-US" altLang="ja-JP" sz="2400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pPr marL="185737" indent="0">
              <a:lnSpc>
                <a:spcPct val="80000"/>
              </a:lnSpc>
              <a:spcBef>
                <a:spcPts val="2280"/>
              </a:spcBef>
              <a:buNone/>
            </a:pPr>
            <a:r>
              <a:rPr lang="ja-JP" altLang="en-US" sz="2000" b="1" dirty="0" smtClean="0">
                <a:ea typeface="ＭＳ Ｐゴシック"/>
              </a:rPr>
              <a:t>ア　役員・顧問：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　　　　　　　　　　　　　　　　</a:t>
            </a:r>
            <a:endParaRPr lang="en-US" altLang="ja-JP" sz="2000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 smtClean="0">
                <a:ea typeface="ＭＳ Ｐゴシック"/>
              </a:rPr>
              <a:t>イ　株保有・利益：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　　　　　　　　　　　</a:t>
            </a:r>
            <a:endParaRPr lang="en-US" altLang="ja-JP" sz="2000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 smtClean="0">
                <a:ea typeface="ＭＳ Ｐゴシック"/>
              </a:rPr>
              <a:t>ウ　特許使用料：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　　　　　　　　　　　　</a:t>
            </a:r>
            <a:endParaRPr lang="en-US" altLang="ja-JP" sz="2000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 smtClean="0">
                <a:ea typeface="ＭＳ Ｐゴシック"/>
              </a:rPr>
              <a:t>エ　コンサルタント・講演料：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　　　　　　　　　　　　　　　</a:t>
            </a:r>
            <a:endParaRPr lang="en-US" altLang="ja-JP" sz="2000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 smtClean="0">
                <a:ea typeface="ＭＳ Ｐゴシック"/>
              </a:rPr>
              <a:t>オ　原稿料：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　　　　　　　　　　　　　　　　  　　</a:t>
            </a:r>
            <a:endParaRPr lang="en-US" altLang="ja-JP" sz="2000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 smtClean="0">
                <a:ea typeface="ＭＳ Ｐゴシック"/>
              </a:rPr>
              <a:t>カ　研究費：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　　　　　</a:t>
            </a:r>
            <a:endParaRPr lang="en-US" altLang="ja-JP" sz="2000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smtClean="0">
                <a:ea typeface="ＭＳ Ｐゴシック"/>
              </a:rPr>
              <a:t>キ　旅費・贈答品などの報酬：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　 　　　　　　　　　　</a:t>
            </a:r>
            <a:endParaRPr lang="en-US" altLang="ja-JP" sz="2000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 smtClean="0">
                <a:ea typeface="ＭＳ Ｐゴシック"/>
              </a:rPr>
              <a:t>ク　寄付講座所属：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　　　　　　　　　　</a:t>
            </a:r>
            <a:endParaRPr lang="en-US" altLang="ja-JP" sz="2000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pPr marL="185737" indent="0">
              <a:lnSpc>
                <a:spcPct val="80000"/>
              </a:lnSpc>
              <a:buNone/>
            </a:pPr>
            <a:r>
              <a:rPr lang="ja-JP" altLang="en-US" sz="2000" b="1" dirty="0" smtClean="0">
                <a:ea typeface="ＭＳ Ｐゴシック"/>
              </a:rPr>
              <a:t>ケ　その他：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　　　　 　　　</a:t>
            </a:r>
            <a:endParaRPr lang="en-US" altLang="ja-JP" sz="2000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pPr marL="355600" indent="-169863"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89249" y="545120"/>
            <a:ext cx="66042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演題名：</a:t>
            </a:r>
            <a:r>
              <a:rPr lang="ja-JP" altLang="en-US" sz="20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　</a:t>
            </a:r>
            <a:endParaRPr lang="en-US" altLang="ja-JP" sz="2000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endParaRPr lang="en-US" altLang="ja-JP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所属：　 　</a:t>
            </a:r>
            <a:endParaRPr lang="en-US" altLang="ja-JP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  <a:p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名前：　 </a:t>
            </a:r>
            <a:endParaRPr lang="en-US" altLang="ja-JP" b="1" dirty="0" smtClean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685375" y="2116963"/>
            <a:ext cx="5753687" cy="703386"/>
          </a:xfrm>
          <a:solidFill>
            <a:srgbClr val="F79646"/>
          </a:solidFill>
          <a:ln>
            <a:solidFill>
              <a:srgbClr val="1E1C11"/>
            </a:solidFill>
          </a:ln>
        </p:spPr>
        <p:txBody>
          <a:bodyPr/>
          <a:lstStyle/>
          <a:p>
            <a:r>
              <a:rPr lang="ja-JP" altLang="en-US" sz="4000" b="1" dirty="0" smtClean="0">
                <a:solidFill>
                  <a:srgbClr val="1E1C11"/>
                </a:solidFill>
                <a:latin typeface="Arial"/>
                <a:ea typeface="ＭＳ Ｐゴシック"/>
                <a:cs typeface="Arial"/>
              </a:rPr>
              <a:t>筆頭発表者のＣＯ Ｉ 開示</a:t>
            </a:r>
            <a:endParaRPr lang="en-US" altLang="ja-JP" sz="1800" b="1" i="1" dirty="0">
              <a:solidFill>
                <a:srgbClr val="1E1C11"/>
              </a:solidFill>
              <a:latin typeface="Arial"/>
              <a:ea typeface="ＭＳ Ｐゴシック"/>
              <a:cs typeface="Arial"/>
            </a:endParaRPr>
          </a:p>
        </p:txBody>
      </p:sp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039" y="221815"/>
            <a:ext cx="1636859" cy="14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80</Words>
  <Application>Microsoft Office PowerPoint</Application>
  <PresentationFormat>画面に合わせる (4:3)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筆頭発表者のＣＯ Ｉ 開示</vt:lpstr>
      <vt:lpstr>筆頭発表者のＣＯ Ｉ 開示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FJ-USER</cp:lastModifiedBy>
  <cp:revision>96</cp:revision>
  <dcterms:created xsi:type="dcterms:W3CDTF">2000-09-04T17:39:07Z</dcterms:created>
  <dcterms:modified xsi:type="dcterms:W3CDTF">2022-03-09T08:03:25Z</dcterms:modified>
</cp:coreProperties>
</file>