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66" r:id="rId5"/>
    <p:sldId id="261" r:id="rId6"/>
    <p:sldId id="267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4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63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57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66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68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17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40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97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6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71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EA70-7F60-4C2E-85FB-75AA81B302D4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1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12649" y="382809"/>
            <a:ext cx="4657044" cy="964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</a:pPr>
            <a:r>
              <a:rPr lang="ja-JP" altLang="ja-JP" sz="2400" dirty="0"/>
              <a:t>口頭発表におけるＣＯＩ状態の開示</a:t>
            </a:r>
          </a:p>
          <a:p>
            <a:pPr>
              <a:lnSpc>
                <a:spcPts val="3400"/>
              </a:lnSpc>
            </a:pPr>
            <a:r>
              <a:rPr lang="ja-JP" altLang="ja-JP" sz="2400" dirty="0"/>
              <a:t>申告すべきＣＯＩ状態がない場合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00853" y="1913224"/>
            <a:ext cx="595547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4400" dirty="0"/>
              <a:t>日本脳血管 認知症</a:t>
            </a:r>
            <a:r>
              <a:rPr lang="ja-JP" altLang="ja-JP" sz="4400" dirty="0" smtClean="0"/>
              <a:t>学会</a:t>
            </a:r>
            <a:endParaRPr lang="en-US" altLang="ja-JP" sz="4400" dirty="0" smtClean="0"/>
          </a:p>
          <a:p>
            <a:pPr algn="ctr">
              <a:lnSpc>
                <a:spcPct val="150000"/>
              </a:lnSpc>
            </a:pPr>
            <a:r>
              <a:rPr lang="ja-JP" altLang="ja-JP" sz="4400" dirty="0" smtClean="0"/>
              <a:t>ＣＯＩ </a:t>
            </a:r>
            <a:r>
              <a:rPr lang="ja-JP" altLang="ja-JP" sz="4400" dirty="0"/>
              <a:t>開示</a:t>
            </a:r>
          </a:p>
          <a:p>
            <a:pPr algn="ctr">
              <a:lnSpc>
                <a:spcPct val="150000"/>
              </a:lnSpc>
            </a:pPr>
            <a:r>
              <a:rPr lang="ja-JP" altLang="ja-JP" sz="2400" dirty="0"/>
              <a:t>筆頭発表者名： ○○ ○○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952901" y="1586428"/>
            <a:ext cx="7238198" cy="3370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1793" y="5399772"/>
            <a:ext cx="8111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演題発表に関連し、開示すべき</a:t>
            </a:r>
            <a:r>
              <a:rPr lang="en-US" altLang="ja-JP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COI</a:t>
            </a:r>
            <a:r>
              <a:rPr lang="ja-JP" altLang="ja-JP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関係にある企業などありません。</a:t>
            </a:r>
            <a:endParaRPr lang="ja-JP" altLang="ja-JP" sz="10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34964" y="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様式</a:t>
            </a:r>
            <a:r>
              <a:rPr kumimoji="1" lang="en-US" altLang="ja-JP" dirty="0" smtClean="0"/>
              <a:t>1-A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503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12649" y="382809"/>
            <a:ext cx="5628592" cy="964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ja-JP" sz="2400" dirty="0" smtClean="0"/>
              <a:t>Disclosure of COI status in oral presentation</a:t>
            </a:r>
          </a:p>
          <a:p>
            <a:pPr>
              <a:lnSpc>
                <a:spcPts val="3400"/>
              </a:lnSpc>
            </a:pPr>
            <a:r>
              <a:rPr lang="en-US" altLang="ja-JP" sz="2400" dirty="0" smtClean="0"/>
              <a:t>There is no COI status to declare</a:t>
            </a:r>
            <a:endParaRPr lang="ja-JP" altLang="ja-JP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75325" y="1778470"/>
            <a:ext cx="65487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dirty="0" smtClean="0">
                <a:latin typeface="Calibri" panose="020F0502020204030204" pitchFamily="34" charset="0"/>
              </a:rPr>
              <a:t>The Japanese Society for </a:t>
            </a:r>
            <a:br>
              <a:rPr lang="en-US" altLang="ja-JP" sz="4000" dirty="0" smtClean="0">
                <a:latin typeface="Calibri" panose="020F0502020204030204" pitchFamily="34" charset="0"/>
              </a:rPr>
            </a:br>
            <a:r>
              <a:rPr lang="en-US" altLang="ja-JP" sz="4000" dirty="0" smtClean="0">
                <a:latin typeface="Calibri" panose="020F0502020204030204" pitchFamily="34" charset="0"/>
              </a:rPr>
              <a:t>Vascular Cognitive Impairment</a:t>
            </a:r>
            <a:endParaRPr lang="ja-JP" altLang="ja-JP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952901" y="1586428"/>
            <a:ext cx="7238198" cy="3380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25306" y="5332395"/>
            <a:ext cx="6940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+mn-ea"/>
              </a:rPr>
              <a:t>The presenter has no financial conflicts of interest to disclose concerning the presentation.</a:t>
            </a:r>
            <a:endParaRPr lang="ja-JP" altLang="en-US" sz="2000" b="1" dirty="0" smtClean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59510" y="3282836"/>
            <a:ext cx="31742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>
                <a:latin typeface="Calibri" panose="020F0502020204030204" pitchFamily="34" charset="0"/>
              </a:rPr>
              <a:t>COI Disclosure</a:t>
            </a:r>
            <a:endParaRPr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2049032" y="4303112"/>
            <a:ext cx="4791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Representative presenter: </a:t>
            </a:r>
            <a:r>
              <a:rPr lang="ja-JP" altLang="ja-JP" sz="2400" dirty="0" smtClean="0"/>
              <a:t>○○ ○○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0842" y="86627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様式</a:t>
            </a:r>
            <a:r>
              <a:rPr kumimoji="1" lang="en-US" altLang="ja-JP" dirty="0" smtClean="0"/>
              <a:t>1-A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035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12649" y="17051"/>
            <a:ext cx="4657044" cy="964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</a:pPr>
            <a:r>
              <a:rPr lang="ja-JP" altLang="ja-JP" sz="2400" dirty="0"/>
              <a:t>口頭発表におけるＣＯＩ状態の開示</a:t>
            </a:r>
          </a:p>
          <a:p>
            <a:pPr>
              <a:lnSpc>
                <a:spcPts val="3400"/>
              </a:lnSpc>
            </a:pPr>
            <a:r>
              <a:rPr lang="ja-JP" altLang="ja-JP" sz="2400" dirty="0"/>
              <a:t>申告すべきＣＯＩ状態</a:t>
            </a:r>
            <a:r>
              <a:rPr lang="ja-JP" altLang="ja-JP" sz="2400" dirty="0" smtClean="0"/>
              <a:t>が</a:t>
            </a:r>
            <a:r>
              <a:rPr lang="ja-JP" altLang="en-US" sz="2400" dirty="0" smtClean="0"/>
              <a:t>ある</a:t>
            </a:r>
            <a:r>
              <a:rPr lang="ja-JP" altLang="ja-JP" sz="2400" dirty="0" smtClean="0"/>
              <a:t>場合</a:t>
            </a:r>
            <a:endParaRPr lang="ja-JP" altLang="ja-JP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00853" y="1075832"/>
            <a:ext cx="595547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ja-JP" sz="4400" dirty="0"/>
              <a:t>日本脳血管 認知症</a:t>
            </a:r>
            <a:r>
              <a:rPr lang="ja-JP" altLang="ja-JP" sz="4400" dirty="0" smtClean="0"/>
              <a:t>学会</a:t>
            </a:r>
            <a:endParaRPr lang="en-US" altLang="ja-JP" sz="4400" dirty="0" smtClean="0"/>
          </a:p>
          <a:p>
            <a:pPr algn="ctr">
              <a:lnSpc>
                <a:spcPts val="4800"/>
              </a:lnSpc>
            </a:pPr>
            <a:r>
              <a:rPr lang="ja-JP" altLang="ja-JP" sz="4400" dirty="0" smtClean="0"/>
              <a:t>ＣＯＩ </a:t>
            </a:r>
            <a:r>
              <a:rPr lang="ja-JP" altLang="ja-JP" sz="4400" dirty="0"/>
              <a:t>開示</a:t>
            </a:r>
          </a:p>
          <a:p>
            <a:pPr algn="ctr">
              <a:lnSpc>
                <a:spcPts val="4800"/>
              </a:lnSpc>
            </a:pPr>
            <a:r>
              <a:rPr lang="ja-JP" altLang="ja-JP" sz="2400" dirty="0"/>
              <a:t>筆頭発表者名： ○○ ○○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952901" y="941537"/>
            <a:ext cx="7238198" cy="2109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871087" y="3177994"/>
            <a:ext cx="79649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演題発表に関連し、開示すべき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COI</a:t>
            </a: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関係にある企業などとして、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①顧問：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</a:t>
            </a: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なし</a:t>
            </a:r>
            <a:r>
              <a:rPr lang="en-US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②株保有・利益：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</a:t>
            </a: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なし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③特許使用料：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なし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④講演料：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</a:t>
            </a: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なし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⑤原稿料：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  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なし</a:t>
            </a:r>
            <a:r>
              <a:rPr lang="en-US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⑥受託研究・共同研究費：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○○製薬 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⑦奨学寄付金：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○○製薬</a:t>
            </a:r>
            <a:r>
              <a:rPr lang="en-US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⑧寄付講座所属：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あり（○○製薬）</a:t>
            </a: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　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⑨贈答品などの報酬：</a:t>
            </a:r>
            <a:r>
              <a:rPr lang="en-US" altLang="ja-JP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</a:t>
            </a:r>
            <a:r>
              <a:rPr lang="en-US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kern="100" dirty="0" smtClean="0">
                <a:solidFill>
                  <a:srgbClr val="A6A6A6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なし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1500" algn="just">
              <a:lnSpc>
                <a:spcPts val="2400"/>
              </a:lnSpc>
              <a:spcAft>
                <a:spcPts val="0"/>
              </a:spcAft>
            </a:pPr>
            <a:r>
              <a:rPr lang="ja-JP" altLang="ja-JP" kern="100" dirty="0" smtClean="0">
                <a:solidFill>
                  <a:srgbClr val="943634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↑開示すべき内容がある項目のみ記載</a:t>
            </a:r>
            <a:endParaRPr lang="ja-JP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73465" y="9625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様式</a:t>
            </a:r>
            <a:r>
              <a:rPr kumimoji="1" lang="en-US" altLang="ja-JP" dirty="0" smtClean="0"/>
              <a:t>1-A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509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35647" y="103676"/>
            <a:ext cx="5628592" cy="964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ja-JP" sz="2400" dirty="0" smtClean="0"/>
              <a:t>Disclosure of COI status in oral presentation</a:t>
            </a:r>
          </a:p>
          <a:p>
            <a:pPr>
              <a:lnSpc>
                <a:spcPts val="3400"/>
              </a:lnSpc>
            </a:pPr>
            <a:r>
              <a:rPr lang="en-US" altLang="ja-JP" sz="2400" dirty="0" smtClean="0"/>
              <a:t>There are COI status to declare</a:t>
            </a:r>
            <a:endParaRPr lang="ja-JP" altLang="ja-JP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36824" y="1229830"/>
            <a:ext cx="65487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dirty="0" smtClean="0">
                <a:latin typeface="Calibri" panose="020F0502020204030204" pitchFamily="34" charset="0"/>
              </a:rPr>
              <a:t>The Japanese Society for </a:t>
            </a:r>
            <a:br>
              <a:rPr lang="en-US" altLang="ja-JP" sz="4000" dirty="0" smtClean="0">
                <a:latin typeface="Calibri" panose="020F0502020204030204" pitchFamily="34" charset="0"/>
              </a:rPr>
            </a:br>
            <a:r>
              <a:rPr lang="en-US" altLang="ja-JP" sz="4000" dirty="0" smtClean="0">
                <a:latin typeface="Calibri" panose="020F0502020204030204" pitchFamily="34" charset="0"/>
              </a:rPr>
              <a:t>Vascular Cognitive Impairment</a:t>
            </a:r>
            <a:endParaRPr lang="ja-JP" altLang="ja-JP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933651" y="1143666"/>
            <a:ext cx="7238198" cy="2677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978760" y="2560942"/>
            <a:ext cx="31742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>
                <a:latin typeface="Calibri" panose="020F0502020204030204" pitchFamily="34" charset="0"/>
              </a:rPr>
              <a:t>COI Disclosure</a:t>
            </a:r>
            <a:endParaRPr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2126035" y="3292460"/>
            <a:ext cx="4791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Representative presenter: </a:t>
            </a:r>
            <a:r>
              <a:rPr lang="ja-JP" altLang="ja-JP" sz="2400" dirty="0" smtClean="0"/>
              <a:t>○○ ○○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25089" y="3974076"/>
            <a:ext cx="78782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Consultation fees:</a:t>
            </a:r>
            <a:r>
              <a:rPr lang="ja-JP" altLang="en-US" dirty="0" smtClean="0"/>
              <a:t>　　　　　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r>
              <a:rPr lang="ja-JP" altLang="en-US" dirty="0" smtClean="0"/>
              <a:t>　　　　　</a:t>
            </a:r>
            <a:endParaRPr lang="en-US" altLang="ja-JP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stock ownership/profit:</a:t>
            </a:r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endParaRPr lang="en-US" altLang="ja-JP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patent fees:</a:t>
            </a:r>
            <a:r>
              <a:rPr lang="ja-JP" altLang="en-US" dirty="0" smtClean="0"/>
              <a:t>　　　　　　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endParaRPr lang="en-US" altLang="ja-JP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remuneration for lecture:</a:t>
            </a:r>
            <a:r>
              <a:rPr lang="ja-JP" altLang="en-US" dirty="0" smtClean="0"/>
              <a:t>　　　　　　　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endParaRPr lang="en-US" altLang="ja-JP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manuscript fees:</a:t>
            </a:r>
            <a:r>
              <a:rPr lang="ja-JP" altLang="en-US" dirty="0" smtClean="0"/>
              <a:t>　　　○○</a:t>
            </a:r>
            <a:r>
              <a:rPr lang="en-US" altLang="ja-JP" dirty="0" smtClean="0"/>
              <a:t>pharmaceutical company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trust research/joint research funds:</a:t>
            </a:r>
            <a:r>
              <a:rPr lang="ja-JP" altLang="en-US" dirty="0" smtClean="0"/>
              <a:t>　　　○○</a:t>
            </a:r>
            <a:r>
              <a:rPr lang="en-US" altLang="ja-JP" dirty="0" smtClean="0"/>
              <a:t>pharmaceutical company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scholarship fund:</a:t>
            </a:r>
            <a:r>
              <a:rPr lang="ja-JP" altLang="en-US" dirty="0" smtClean="0"/>
              <a:t>　○○</a:t>
            </a:r>
            <a:r>
              <a:rPr lang="en-US" altLang="ja-JP" dirty="0" smtClean="0"/>
              <a:t>pharmaceutical company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Affiliation with Endowed Department: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yes</a:t>
            </a:r>
            <a:r>
              <a:rPr lang="ja-JP" altLang="en-US" dirty="0" smtClean="0"/>
              <a:t>（○○</a:t>
            </a:r>
            <a:r>
              <a:rPr lang="en-US" altLang="ja-JP" dirty="0" smtClean="0"/>
              <a:t>pharmaceuticals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ja-JP" dirty="0" smtClean="0"/>
              <a:t>Other remuneration such as gifts:</a:t>
            </a:r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464067" y="6488668"/>
            <a:ext cx="5457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2">
                    <a:lumMod val="75000"/>
                  </a:schemeClr>
                </a:solidFill>
              </a:rPr>
              <a:t>↑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Describe only certain items that should be disclosed</a:t>
            </a:r>
            <a:endParaRPr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83090" y="10587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様式</a:t>
            </a:r>
            <a:r>
              <a:rPr kumimoji="1" lang="en-US" altLang="ja-JP" dirty="0" smtClean="0"/>
              <a:t>1-A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262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20144" y="84428"/>
            <a:ext cx="7481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400" dirty="0"/>
              <a:t>ポスター発表におけるＣＯＩ状態の開示</a:t>
            </a:r>
          </a:p>
          <a:p>
            <a:r>
              <a:rPr lang="ja-JP" altLang="ja-JP" sz="2400" dirty="0"/>
              <a:t>ポスターの末尾に以下の様に開示する</a:t>
            </a:r>
            <a:r>
              <a:rPr lang="ja-JP" altLang="ja-JP" sz="2400" dirty="0">
                <a:solidFill>
                  <a:schemeClr val="accent2">
                    <a:lumMod val="75000"/>
                  </a:schemeClr>
                </a:solidFill>
              </a:rPr>
              <a:t>（どちらかを開示）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48" y="1030603"/>
            <a:ext cx="83295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200" dirty="0" smtClean="0">
                <a:latin typeface="+mn-ea"/>
              </a:rPr>
              <a:t>筆頭</a:t>
            </a:r>
            <a:r>
              <a:rPr lang="ja-JP" altLang="ja-JP" sz="2200" dirty="0">
                <a:latin typeface="+mn-ea"/>
              </a:rPr>
              <a:t>発表者名： ○○ ○</a:t>
            </a:r>
            <a:r>
              <a:rPr lang="ja-JP" altLang="ja-JP" sz="2200" dirty="0" smtClean="0">
                <a:latin typeface="+mn-ea"/>
              </a:rPr>
              <a:t>○</a:t>
            </a:r>
            <a:endParaRPr lang="en-US" altLang="ja-JP" sz="2200" dirty="0" smtClean="0">
              <a:latin typeface="+mn-ea"/>
            </a:endParaRPr>
          </a:p>
          <a:p>
            <a:r>
              <a:rPr lang="ja-JP" altLang="ja-JP" sz="2200" dirty="0">
                <a:latin typeface="+mn-ea"/>
              </a:rPr>
              <a:t>演題発表に関連し、開示すべき</a:t>
            </a:r>
            <a:r>
              <a:rPr lang="en-US" altLang="ja-JP" sz="2200" dirty="0">
                <a:latin typeface="+mn-ea"/>
              </a:rPr>
              <a:t>COI</a:t>
            </a:r>
            <a:r>
              <a:rPr lang="ja-JP" altLang="ja-JP" sz="2200" dirty="0">
                <a:latin typeface="+mn-ea"/>
              </a:rPr>
              <a:t>関係にある企業などは</a:t>
            </a:r>
            <a:r>
              <a:rPr lang="ja-JP" altLang="ja-JP" sz="2200" dirty="0" smtClean="0">
                <a:latin typeface="+mn-ea"/>
              </a:rPr>
              <a:t>ありません</a:t>
            </a:r>
            <a:endParaRPr lang="ja-JP" altLang="ja-JP" sz="2200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2452" y="941537"/>
            <a:ext cx="8455742" cy="9757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04335" y="2509401"/>
            <a:ext cx="5830531" cy="421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ja-JP" sz="2400" b="1" dirty="0"/>
              <a:t>筆頭発表者：　</a:t>
            </a:r>
            <a:r>
              <a:rPr lang="ja-JP" altLang="ja-JP" sz="2400" dirty="0"/>
              <a:t>○○ ○○</a:t>
            </a:r>
          </a:p>
          <a:p>
            <a:pPr>
              <a:lnSpc>
                <a:spcPts val="2700"/>
              </a:lnSpc>
            </a:pPr>
            <a:r>
              <a:rPr lang="ja-JP" altLang="ja-JP" u="sng" dirty="0" smtClean="0"/>
              <a:t>筆頭</a:t>
            </a:r>
            <a:r>
              <a:rPr lang="ja-JP" altLang="ja-JP" u="sng" dirty="0"/>
              <a:t>発表者のＣＯＩ開示</a:t>
            </a:r>
            <a:endParaRPr lang="ja-JP" altLang="ja-JP" dirty="0"/>
          </a:p>
          <a:p>
            <a:pPr>
              <a:lnSpc>
                <a:spcPts val="2700"/>
              </a:lnSpc>
            </a:pPr>
            <a:r>
              <a:rPr lang="ja-JP" altLang="en-US" dirty="0"/>
              <a:t>　</a:t>
            </a:r>
            <a:r>
              <a:rPr lang="ja-JP" altLang="ja-JP" dirty="0" smtClean="0"/>
              <a:t>①</a:t>
            </a:r>
            <a:r>
              <a:rPr lang="ja-JP" altLang="ja-JP" dirty="0"/>
              <a:t>顧問：</a:t>
            </a:r>
            <a:r>
              <a:rPr lang="en-US" altLang="ja-JP" dirty="0"/>
              <a:t>   </a:t>
            </a:r>
            <a:r>
              <a:rPr lang="en-US" altLang="ja-JP" dirty="0" smtClean="0"/>
              <a:t>		</a:t>
            </a:r>
            <a:r>
              <a:rPr lang="ja-JP" altLang="ja-JP" dirty="0" smtClean="0">
                <a:solidFill>
                  <a:schemeClr val="bg1">
                    <a:lumMod val="65000"/>
                  </a:schemeClr>
                </a:solidFill>
              </a:rPr>
              <a:t>なし</a:t>
            </a:r>
            <a:r>
              <a:rPr lang="en-US" altLang="ja-JP" dirty="0" smtClean="0"/>
              <a:t> </a:t>
            </a:r>
            <a:endParaRPr lang="ja-JP" altLang="ja-JP" dirty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②</a:t>
            </a:r>
            <a:r>
              <a:rPr lang="ja-JP" altLang="ja-JP" dirty="0"/>
              <a:t>株保有・利益：</a:t>
            </a:r>
            <a:r>
              <a:rPr lang="en-US" altLang="ja-JP" dirty="0"/>
              <a:t>             </a:t>
            </a:r>
            <a:r>
              <a:rPr lang="ja-JP" altLang="ja-JP" dirty="0"/>
              <a:t>　</a:t>
            </a:r>
            <a:r>
              <a:rPr lang="en-US" altLang="ja-JP" dirty="0" smtClean="0"/>
              <a:t>	</a:t>
            </a:r>
            <a:r>
              <a:rPr lang="ja-JP" altLang="ja-JP" dirty="0" smtClean="0">
                <a:solidFill>
                  <a:schemeClr val="bg1">
                    <a:lumMod val="65000"/>
                  </a:schemeClr>
                </a:solidFill>
              </a:rPr>
              <a:t>なし</a:t>
            </a:r>
            <a:endParaRPr lang="ja-JP" altLang="ja-JP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③</a:t>
            </a:r>
            <a:r>
              <a:rPr lang="ja-JP" altLang="ja-JP" dirty="0"/>
              <a:t>特許使用料：</a:t>
            </a:r>
            <a:r>
              <a:rPr lang="en-US" altLang="ja-JP" dirty="0"/>
              <a:t>                 </a:t>
            </a:r>
            <a:r>
              <a:rPr lang="en-US" altLang="ja-JP" dirty="0" smtClean="0"/>
              <a:t>	</a:t>
            </a:r>
            <a:r>
              <a:rPr lang="ja-JP" altLang="ja-JP" dirty="0" smtClean="0">
                <a:solidFill>
                  <a:schemeClr val="bg1">
                    <a:lumMod val="65000"/>
                  </a:schemeClr>
                </a:solidFill>
              </a:rPr>
              <a:t>なし</a:t>
            </a:r>
            <a:r>
              <a:rPr lang="en-US" altLang="ja-JP" dirty="0" smtClean="0"/>
              <a:t> </a:t>
            </a:r>
            <a:endParaRPr lang="ja-JP" altLang="ja-JP" dirty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④</a:t>
            </a:r>
            <a:r>
              <a:rPr lang="ja-JP" altLang="ja-JP" dirty="0"/>
              <a:t>講演料：</a:t>
            </a:r>
            <a:r>
              <a:rPr lang="en-US" altLang="ja-JP" dirty="0"/>
              <a:t>                </a:t>
            </a:r>
            <a:r>
              <a:rPr lang="ja-JP" altLang="ja-JP" dirty="0"/>
              <a:t>　</a:t>
            </a:r>
            <a:r>
              <a:rPr lang="en-US" altLang="ja-JP" dirty="0"/>
              <a:t>   </a:t>
            </a:r>
            <a:r>
              <a:rPr lang="en-US" altLang="ja-JP" dirty="0" smtClean="0"/>
              <a:t>	</a:t>
            </a:r>
            <a:r>
              <a:rPr lang="ja-JP" altLang="ja-JP" dirty="0" smtClean="0">
                <a:solidFill>
                  <a:schemeClr val="bg1">
                    <a:lumMod val="65000"/>
                  </a:schemeClr>
                </a:solidFill>
              </a:rPr>
              <a:t>なし</a:t>
            </a:r>
            <a:r>
              <a:rPr lang="en-US" altLang="ja-JP" dirty="0" smtClean="0"/>
              <a:t> </a:t>
            </a:r>
            <a:endParaRPr lang="ja-JP" altLang="ja-JP" dirty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⑤</a:t>
            </a:r>
            <a:r>
              <a:rPr lang="ja-JP" altLang="ja-JP" dirty="0"/>
              <a:t>原稿料：</a:t>
            </a:r>
            <a:r>
              <a:rPr lang="en-US" altLang="ja-JP" dirty="0"/>
              <a:t>                     </a:t>
            </a:r>
            <a:r>
              <a:rPr lang="en-US" altLang="ja-JP" dirty="0" smtClean="0"/>
              <a:t>	</a:t>
            </a:r>
            <a:r>
              <a:rPr lang="ja-JP" altLang="ja-JP" dirty="0" smtClean="0">
                <a:solidFill>
                  <a:schemeClr val="bg1">
                    <a:lumMod val="65000"/>
                  </a:schemeClr>
                </a:solidFill>
              </a:rPr>
              <a:t>なし</a:t>
            </a:r>
            <a:r>
              <a:rPr lang="en-US" altLang="ja-JP" dirty="0" smtClean="0"/>
              <a:t> </a:t>
            </a:r>
            <a:endParaRPr lang="ja-JP" altLang="ja-JP" dirty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⑥</a:t>
            </a:r>
            <a:r>
              <a:rPr lang="ja-JP" altLang="ja-JP" dirty="0"/>
              <a:t>受託研究・共同研究費：</a:t>
            </a:r>
            <a:r>
              <a:rPr lang="en-US" altLang="ja-JP" dirty="0"/>
              <a:t>    </a:t>
            </a:r>
            <a:r>
              <a:rPr lang="ja-JP" altLang="ja-JP" dirty="0" smtClean="0"/>
              <a:t>○</a:t>
            </a:r>
            <a:r>
              <a:rPr lang="ja-JP" altLang="ja-JP" dirty="0"/>
              <a:t>○製薬 </a:t>
            </a:r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⑦</a:t>
            </a:r>
            <a:r>
              <a:rPr lang="ja-JP" altLang="ja-JP" dirty="0"/>
              <a:t>奨学寄付金：</a:t>
            </a:r>
            <a:r>
              <a:rPr lang="en-US" altLang="ja-JP" dirty="0"/>
              <a:t>                 </a:t>
            </a:r>
            <a:r>
              <a:rPr lang="en-US" altLang="ja-JP" dirty="0" smtClean="0"/>
              <a:t>	</a:t>
            </a:r>
            <a:r>
              <a:rPr lang="ja-JP" altLang="ja-JP" dirty="0" smtClean="0"/>
              <a:t>○</a:t>
            </a:r>
            <a:r>
              <a:rPr lang="ja-JP" altLang="ja-JP" dirty="0"/>
              <a:t>○製薬</a:t>
            </a:r>
            <a:r>
              <a:rPr lang="en-US" altLang="ja-JP" dirty="0"/>
              <a:t> </a:t>
            </a:r>
            <a:endParaRPr lang="ja-JP" altLang="ja-JP" dirty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⑧</a:t>
            </a:r>
            <a:r>
              <a:rPr lang="ja-JP" altLang="ja-JP" dirty="0"/>
              <a:t>寄付講座所属：</a:t>
            </a:r>
            <a:r>
              <a:rPr lang="en-US" altLang="ja-JP" dirty="0"/>
              <a:t>               </a:t>
            </a:r>
            <a:r>
              <a:rPr lang="en-US" altLang="ja-JP" dirty="0" smtClean="0"/>
              <a:t>	</a:t>
            </a:r>
            <a:r>
              <a:rPr lang="ja-JP" altLang="ja-JP" dirty="0" smtClean="0"/>
              <a:t>あり</a:t>
            </a:r>
            <a:r>
              <a:rPr lang="ja-JP" altLang="ja-JP" dirty="0"/>
              <a:t>（○○製薬） 　</a:t>
            </a:r>
          </a:p>
          <a:p>
            <a:pPr>
              <a:lnSpc>
                <a:spcPts val="2700"/>
              </a:lnSpc>
            </a:pPr>
            <a:r>
              <a:rPr lang="ja-JP" altLang="en-US" dirty="0" smtClean="0"/>
              <a:t>　</a:t>
            </a:r>
            <a:r>
              <a:rPr lang="ja-JP" altLang="ja-JP" dirty="0" smtClean="0"/>
              <a:t>⑨</a:t>
            </a:r>
            <a:r>
              <a:rPr lang="ja-JP" altLang="ja-JP" dirty="0"/>
              <a:t>贈答品などの報酬：</a:t>
            </a:r>
            <a:r>
              <a:rPr lang="en-US" altLang="ja-JP" dirty="0"/>
              <a:t>           </a:t>
            </a:r>
            <a:r>
              <a:rPr lang="en-US" altLang="ja-JP" dirty="0" smtClean="0"/>
              <a:t>	</a:t>
            </a:r>
            <a:r>
              <a:rPr lang="ja-JP" altLang="ja-JP" dirty="0" smtClean="0">
                <a:solidFill>
                  <a:schemeClr val="bg1">
                    <a:lumMod val="65000"/>
                  </a:schemeClr>
                </a:solidFill>
              </a:rPr>
              <a:t>なし</a:t>
            </a:r>
            <a:endParaRPr lang="ja-JP" altLang="ja-JP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ts val="2700"/>
              </a:lnSpc>
            </a:pPr>
            <a:r>
              <a:rPr lang="ja-JP" altLang="ja-JP" dirty="0"/>
              <a:t>　</a:t>
            </a:r>
            <a:r>
              <a:rPr lang="ja-JP" altLang="en-US" dirty="0" smtClean="0"/>
              <a:t>　　　　</a:t>
            </a:r>
            <a:r>
              <a:rPr lang="ja-JP" altLang="ja-JP" dirty="0"/>
              <a:t>　　</a:t>
            </a:r>
            <a:r>
              <a:rPr lang="ja-JP" altLang="ja-JP" dirty="0">
                <a:solidFill>
                  <a:schemeClr val="accent2">
                    <a:lumMod val="75000"/>
                  </a:schemeClr>
                </a:solidFill>
              </a:rPr>
              <a:t>↑開示すべき内容がある項目のみ記載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9380" y="202544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或いは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160207" y="2421292"/>
            <a:ext cx="6784258" cy="43236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34964" y="0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様式</a:t>
            </a:r>
            <a:r>
              <a:rPr kumimoji="1" lang="en-US" altLang="ja-JP" dirty="0" smtClean="0"/>
              <a:t>1-B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383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35647" y="103676"/>
            <a:ext cx="6160404" cy="964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ja-JP" sz="2400" dirty="0" smtClean="0"/>
              <a:t>Disclosure of COI status in poster presentation</a:t>
            </a:r>
          </a:p>
          <a:p>
            <a:pPr>
              <a:lnSpc>
                <a:spcPts val="3400"/>
              </a:lnSpc>
            </a:pPr>
            <a:r>
              <a:rPr lang="en-US" altLang="ja-JP" sz="2400" dirty="0" smtClean="0"/>
              <a:t>Disclose to the end of the poster as follows</a:t>
            </a:r>
            <a:endParaRPr lang="ja-JP" altLang="ja-JP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519764" y="1143666"/>
            <a:ext cx="8085221" cy="964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85993" y="1213403"/>
            <a:ext cx="4791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Representative presenter: </a:t>
            </a:r>
            <a:r>
              <a:rPr lang="ja-JP" altLang="ja-JP" sz="2400" dirty="0" smtClean="0"/>
              <a:t>○○ ○○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34715" y="3430249"/>
            <a:ext cx="7878279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Consultation fees:</a:t>
            </a:r>
            <a:r>
              <a:rPr lang="ja-JP" altLang="en-US" dirty="0" smtClean="0"/>
              <a:t>　　　　　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r>
              <a:rPr lang="ja-JP" altLang="en-US" dirty="0" smtClean="0"/>
              <a:t>　　　　　</a:t>
            </a:r>
            <a:endParaRPr lang="en-US" altLang="ja-JP" dirty="0" smtClean="0"/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stock ownership/profit:</a:t>
            </a:r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endParaRPr lang="en-US" altLang="ja-JP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patent fees:</a:t>
            </a:r>
            <a:r>
              <a:rPr lang="ja-JP" altLang="en-US" dirty="0" smtClean="0"/>
              <a:t>　　　　　　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endParaRPr lang="en-US" altLang="ja-JP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remuneration for lecture:</a:t>
            </a:r>
            <a:r>
              <a:rPr lang="ja-JP" altLang="en-US" dirty="0" smtClean="0"/>
              <a:t>　　　　　　　　　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none</a:t>
            </a:r>
            <a:endParaRPr lang="en-US" altLang="ja-JP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manuscript fees:</a:t>
            </a:r>
            <a:r>
              <a:rPr lang="ja-JP" altLang="en-US" dirty="0" smtClean="0"/>
              <a:t>　　　○○</a:t>
            </a:r>
            <a:r>
              <a:rPr lang="en-US" altLang="ja-JP" dirty="0" smtClean="0"/>
              <a:t>pharmaceutical company</a:t>
            </a:r>
            <a:endParaRPr lang="en-US" altLang="ja-JP" dirty="0"/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trust research/joint research funds:</a:t>
            </a:r>
            <a:r>
              <a:rPr lang="ja-JP" altLang="en-US" dirty="0" smtClean="0"/>
              <a:t>　　　○○</a:t>
            </a:r>
            <a:r>
              <a:rPr lang="en-US" altLang="ja-JP" dirty="0" smtClean="0"/>
              <a:t>pharmaceutical company</a:t>
            </a:r>
            <a:endParaRPr lang="en-US" altLang="ja-JP" dirty="0"/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scholarship fund:</a:t>
            </a:r>
            <a:r>
              <a:rPr lang="ja-JP" altLang="en-US" dirty="0" smtClean="0"/>
              <a:t>　○○</a:t>
            </a:r>
            <a:r>
              <a:rPr lang="en-US" altLang="ja-JP" dirty="0" smtClean="0"/>
              <a:t>pharmaceutical company</a:t>
            </a:r>
            <a:endParaRPr lang="en-US" altLang="ja-JP" dirty="0"/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Affiliation with Endowed Department: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yes</a:t>
            </a:r>
            <a:r>
              <a:rPr lang="ja-JP" altLang="en-US" dirty="0" smtClean="0"/>
              <a:t>（○○</a:t>
            </a:r>
            <a:r>
              <a:rPr lang="en-US" altLang="ja-JP" dirty="0" smtClean="0"/>
              <a:t>pharmaceuticals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342900" indent="-342900">
              <a:lnSpc>
                <a:spcPts val="2500"/>
              </a:lnSpc>
              <a:buFont typeface="+mj-ea"/>
              <a:buAutoNum type="circleNumDbPlain"/>
            </a:pPr>
            <a:r>
              <a:rPr lang="en-US" altLang="ja-JP" dirty="0" smtClean="0"/>
              <a:t>Other remuneration such as gifts: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none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502568" y="6363539"/>
            <a:ext cx="5457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2">
                    <a:lumMod val="75000"/>
                  </a:schemeClr>
                </a:solidFill>
              </a:rPr>
              <a:t>↑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Describe only certain items that should be disclosed</a:t>
            </a:r>
            <a:endParaRPr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13333" y="1696800"/>
            <a:ext cx="8022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There is no financial conflicts of interest to disclose concerning the presentation.</a:t>
            </a:r>
            <a:endParaRPr lang="ja-JP" altLang="en-US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89119" y="2175311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or</a:t>
            </a:r>
            <a:endParaRPr kumimoji="1"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5967468" y="674388"/>
            <a:ext cx="3029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(Disclose one of the following)</a:t>
            </a:r>
            <a:endParaRPr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03560" y="2647568"/>
            <a:ext cx="4030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Representative presenter: </a:t>
            </a:r>
            <a:r>
              <a:rPr lang="ja-JP" altLang="ja-JP" sz="2000" dirty="0" smtClean="0"/>
              <a:t>○○ ○○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71179" y="3003702"/>
            <a:ext cx="4579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u="sng" dirty="0" smtClean="0"/>
              <a:t>COI disclosure of the representative presenter</a:t>
            </a:r>
            <a:endParaRPr lang="ja-JP" altLang="en-US" u="sng" dirty="0"/>
          </a:p>
        </p:txBody>
      </p:sp>
      <p:sp>
        <p:nvSpPr>
          <p:cNvPr id="14" name="正方形/長方形 13"/>
          <p:cNvSpPr/>
          <p:nvPr/>
        </p:nvSpPr>
        <p:spPr>
          <a:xfrm>
            <a:off x="518160" y="2627697"/>
            <a:ext cx="8085221" cy="412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83090" y="10587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様式</a:t>
            </a:r>
            <a:r>
              <a:rPr kumimoji="1" lang="en-US" altLang="ja-JP" dirty="0" smtClean="0"/>
              <a:t>1-B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62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310</Words>
  <Application>Microsoft Office PowerPoint</Application>
  <PresentationFormat>画面に合わせる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Nozomi Hishikawa</dc:creator>
  <cp:lastModifiedBy>mice3006</cp:lastModifiedBy>
  <cp:revision>13</cp:revision>
  <dcterms:created xsi:type="dcterms:W3CDTF">2018-12-19T23:30:20Z</dcterms:created>
  <dcterms:modified xsi:type="dcterms:W3CDTF">2019-01-09T01:24:09Z</dcterms:modified>
</cp:coreProperties>
</file>