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0" r:id="rId4"/>
    <p:sldId id="266" r:id="rId5"/>
    <p:sldId id="261" r:id="rId6"/>
    <p:sldId id="267" r:id="rId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1" autoAdjust="0"/>
    <p:restoredTop sz="94660"/>
  </p:normalViewPr>
  <p:slideViewPr>
    <p:cSldViewPr snapToGrid="0">
      <p:cViewPr varScale="1">
        <p:scale>
          <a:sx n="80" d="100"/>
          <a:sy n="80" d="100"/>
        </p:scale>
        <p:origin x="-82" y="-14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8EA70-7F60-4C2E-85FB-75AA81B302D4}" type="datetimeFigureOut">
              <a:rPr kumimoji="1" lang="ja-JP" altLang="en-US" smtClean="0"/>
              <a:t>2019/1/9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E5CE9-B1E0-42C5-8504-52FB044EDC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2436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8EA70-7F60-4C2E-85FB-75AA81B302D4}" type="datetimeFigureOut">
              <a:rPr kumimoji="1" lang="ja-JP" altLang="en-US" smtClean="0"/>
              <a:t>2019/1/9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E5CE9-B1E0-42C5-8504-52FB044EDC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4635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8EA70-7F60-4C2E-85FB-75AA81B302D4}" type="datetimeFigureOut">
              <a:rPr kumimoji="1" lang="ja-JP" altLang="en-US" smtClean="0"/>
              <a:t>2019/1/9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E5CE9-B1E0-42C5-8504-52FB044EDC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0571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8EA70-7F60-4C2E-85FB-75AA81B302D4}" type="datetimeFigureOut">
              <a:rPr kumimoji="1" lang="ja-JP" altLang="en-US" smtClean="0"/>
              <a:t>2019/1/9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E5CE9-B1E0-42C5-8504-52FB044EDC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9660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8EA70-7F60-4C2E-85FB-75AA81B302D4}" type="datetimeFigureOut">
              <a:rPr kumimoji="1" lang="ja-JP" altLang="en-US" smtClean="0"/>
              <a:t>2019/1/9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E5CE9-B1E0-42C5-8504-52FB044EDC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6688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8EA70-7F60-4C2E-85FB-75AA81B302D4}" type="datetimeFigureOut">
              <a:rPr kumimoji="1" lang="ja-JP" altLang="en-US" smtClean="0"/>
              <a:t>2019/1/9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E5CE9-B1E0-42C5-8504-52FB044EDC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8179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8EA70-7F60-4C2E-85FB-75AA81B302D4}" type="datetimeFigureOut">
              <a:rPr kumimoji="1" lang="ja-JP" altLang="en-US" smtClean="0"/>
              <a:t>2019/1/9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E5CE9-B1E0-42C5-8504-52FB044EDC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7404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8EA70-7F60-4C2E-85FB-75AA81B302D4}" type="datetimeFigureOut">
              <a:rPr kumimoji="1" lang="ja-JP" altLang="en-US" smtClean="0"/>
              <a:t>2019/1/9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E5CE9-B1E0-42C5-8504-52FB044EDC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1977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8EA70-7F60-4C2E-85FB-75AA81B302D4}" type="datetimeFigureOut">
              <a:rPr kumimoji="1" lang="ja-JP" altLang="en-US" smtClean="0"/>
              <a:t>2019/1/9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E5CE9-B1E0-42C5-8504-52FB044EDC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453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8EA70-7F60-4C2E-85FB-75AA81B302D4}" type="datetimeFigureOut">
              <a:rPr kumimoji="1" lang="ja-JP" altLang="en-US" smtClean="0"/>
              <a:t>2019/1/9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E5CE9-B1E0-42C5-8504-52FB044EDC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564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8EA70-7F60-4C2E-85FB-75AA81B302D4}" type="datetimeFigureOut">
              <a:rPr kumimoji="1" lang="ja-JP" altLang="en-US" smtClean="0"/>
              <a:t>2019/1/9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E5CE9-B1E0-42C5-8504-52FB044EDC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5719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8EA70-7F60-4C2E-85FB-75AA81B302D4}" type="datetimeFigureOut">
              <a:rPr kumimoji="1" lang="ja-JP" altLang="en-US" smtClean="0"/>
              <a:t>2019/1/9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E5CE9-B1E0-42C5-8504-52FB044EDC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2110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/>
          <p:cNvSpPr txBox="1"/>
          <p:nvPr/>
        </p:nvSpPr>
        <p:spPr>
          <a:xfrm>
            <a:off x="412649" y="382809"/>
            <a:ext cx="4657044" cy="9643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3400"/>
              </a:lnSpc>
            </a:pPr>
            <a:r>
              <a:rPr lang="ja-JP" altLang="ja-JP" sz="2400" dirty="0"/>
              <a:t>口頭発表におけるＣＯＩ状態の開示</a:t>
            </a:r>
          </a:p>
          <a:p>
            <a:pPr>
              <a:lnSpc>
                <a:spcPts val="3400"/>
              </a:lnSpc>
            </a:pPr>
            <a:r>
              <a:rPr lang="ja-JP" altLang="ja-JP" sz="2400" dirty="0"/>
              <a:t>申告すべきＣＯＩ状態がない場合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600853" y="1913224"/>
            <a:ext cx="5955476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ja-JP" sz="4400" dirty="0"/>
              <a:t>日本脳血管 認知症</a:t>
            </a:r>
            <a:r>
              <a:rPr lang="ja-JP" altLang="ja-JP" sz="4400" dirty="0" smtClean="0"/>
              <a:t>学会</a:t>
            </a:r>
            <a:endParaRPr lang="en-US" altLang="ja-JP" sz="4400" dirty="0" smtClean="0"/>
          </a:p>
          <a:p>
            <a:pPr algn="ctr">
              <a:lnSpc>
                <a:spcPct val="150000"/>
              </a:lnSpc>
            </a:pPr>
            <a:r>
              <a:rPr lang="ja-JP" altLang="ja-JP" sz="4400" dirty="0" smtClean="0"/>
              <a:t>ＣＯＩ </a:t>
            </a:r>
            <a:r>
              <a:rPr lang="ja-JP" altLang="ja-JP" sz="4400" dirty="0"/>
              <a:t>開示</a:t>
            </a:r>
          </a:p>
          <a:p>
            <a:pPr algn="ctr">
              <a:lnSpc>
                <a:spcPct val="150000"/>
              </a:lnSpc>
            </a:pPr>
            <a:r>
              <a:rPr lang="ja-JP" altLang="ja-JP" sz="2400" dirty="0"/>
              <a:t>筆頭発表者名： ○○ ○○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952901" y="1586428"/>
            <a:ext cx="7238198" cy="33705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01793" y="5399772"/>
            <a:ext cx="81115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ja-JP" sz="2000" kern="100" dirty="0" smtClean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演題発表に関連し、開示すべき</a:t>
            </a:r>
            <a:r>
              <a:rPr lang="en-US" altLang="ja-JP" sz="2000" kern="100" dirty="0" smtClean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COI</a:t>
            </a:r>
            <a:r>
              <a:rPr lang="ja-JP" altLang="ja-JP" sz="2000" kern="100" dirty="0" smtClean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関係にある企業などありません。</a:t>
            </a:r>
            <a:endParaRPr lang="ja-JP" altLang="ja-JP" sz="1000" kern="100" dirty="0" smtClean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834964" y="0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様式</a:t>
            </a:r>
            <a:r>
              <a:rPr kumimoji="1" lang="en-US" altLang="ja-JP" dirty="0" smtClean="0"/>
              <a:t>1-A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95034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/>
          <p:cNvSpPr txBox="1"/>
          <p:nvPr/>
        </p:nvSpPr>
        <p:spPr>
          <a:xfrm>
            <a:off x="412649" y="382809"/>
            <a:ext cx="5628592" cy="9643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3400"/>
              </a:lnSpc>
            </a:pPr>
            <a:r>
              <a:rPr lang="en-US" altLang="ja-JP" sz="2400" dirty="0" smtClean="0"/>
              <a:t>Disclosure of COI status in oral presentation</a:t>
            </a:r>
          </a:p>
          <a:p>
            <a:pPr>
              <a:lnSpc>
                <a:spcPts val="3400"/>
              </a:lnSpc>
            </a:pPr>
            <a:r>
              <a:rPr lang="en-US" altLang="ja-JP" sz="2400" dirty="0" smtClean="0"/>
              <a:t>There is no COI status to declare</a:t>
            </a:r>
            <a:endParaRPr lang="ja-JP" altLang="ja-JP" sz="24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275325" y="1778470"/>
            <a:ext cx="654878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4000" dirty="0" smtClean="0">
                <a:latin typeface="Calibri" panose="020F0502020204030204" pitchFamily="34" charset="0"/>
              </a:rPr>
              <a:t>The Japanese Society for </a:t>
            </a:r>
            <a:br>
              <a:rPr lang="en-US" altLang="ja-JP" sz="4000" dirty="0" smtClean="0">
                <a:latin typeface="Calibri" panose="020F0502020204030204" pitchFamily="34" charset="0"/>
              </a:rPr>
            </a:br>
            <a:r>
              <a:rPr lang="en-US" altLang="ja-JP" sz="4000" dirty="0" smtClean="0">
                <a:latin typeface="Calibri" panose="020F0502020204030204" pitchFamily="34" charset="0"/>
              </a:rPr>
              <a:t>Vascular Cognitive Impairment</a:t>
            </a:r>
            <a:endParaRPr lang="ja-JP" altLang="ja-JP" sz="2400" dirty="0"/>
          </a:p>
        </p:txBody>
      </p:sp>
      <p:sp>
        <p:nvSpPr>
          <p:cNvPr id="11" name="正方形/長方形 10"/>
          <p:cNvSpPr/>
          <p:nvPr/>
        </p:nvSpPr>
        <p:spPr>
          <a:xfrm>
            <a:off x="952901" y="1586428"/>
            <a:ext cx="7238198" cy="33802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125306" y="5332395"/>
            <a:ext cx="69406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dirty="0" smtClean="0">
                <a:latin typeface="+mn-ea"/>
              </a:rPr>
              <a:t>The presenter has no financial conflicts of interest to disclose concerning the presentation.</a:t>
            </a:r>
            <a:endParaRPr lang="ja-JP" altLang="en-US" sz="2000" b="1" dirty="0" smtClean="0">
              <a:latin typeface="+mn-ea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2959510" y="3282836"/>
            <a:ext cx="317426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4000" dirty="0" smtClean="0">
                <a:latin typeface="Calibri" panose="020F0502020204030204" pitchFamily="34" charset="0"/>
              </a:rPr>
              <a:t>COI Disclosure</a:t>
            </a:r>
            <a:endParaRPr lang="ja-JP" altLang="en-US" sz="4000" dirty="0"/>
          </a:p>
        </p:txBody>
      </p:sp>
      <p:sp>
        <p:nvSpPr>
          <p:cNvPr id="3" name="正方形/長方形 2"/>
          <p:cNvSpPr/>
          <p:nvPr/>
        </p:nvSpPr>
        <p:spPr>
          <a:xfrm>
            <a:off x="2049032" y="4303112"/>
            <a:ext cx="47915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/>
              <a:t>Representative presenter: </a:t>
            </a:r>
            <a:r>
              <a:rPr lang="ja-JP" altLang="ja-JP" sz="2400" dirty="0" smtClean="0"/>
              <a:t>○○ ○○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940842" y="86627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様式</a:t>
            </a:r>
            <a:r>
              <a:rPr kumimoji="1" lang="en-US" altLang="ja-JP" dirty="0" smtClean="0"/>
              <a:t>1-A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50358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/>
          <p:cNvSpPr txBox="1"/>
          <p:nvPr/>
        </p:nvSpPr>
        <p:spPr>
          <a:xfrm>
            <a:off x="412649" y="17051"/>
            <a:ext cx="4657044" cy="9643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3400"/>
              </a:lnSpc>
            </a:pPr>
            <a:r>
              <a:rPr lang="ja-JP" altLang="ja-JP" sz="2400" dirty="0"/>
              <a:t>口頭発表におけるＣＯＩ状態の開示</a:t>
            </a:r>
          </a:p>
          <a:p>
            <a:pPr>
              <a:lnSpc>
                <a:spcPts val="3400"/>
              </a:lnSpc>
            </a:pPr>
            <a:r>
              <a:rPr lang="ja-JP" altLang="ja-JP" sz="2400" dirty="0"/>
              <a:t>申告すべきＣＯＩ状態</a:t>
            </a:r>
            <a:r>
              <a:rPr lang="ja-JP" altLang="ja-JP" sz="2400" dirty="0" smtClean="0"/>
              <a:t>が</a:t>
            </a:r>
            <a:r>
              <a:rPr lang="ja-JP" altLang="en-US" sz="2400" dirty="0" smtClean="0"/>
              <a:t>ある</a:t>
            </a:r>
            <a:r>
              <a:rPr lang="ja-JP" altLang="ja-JP" sz="2400" dirty="0" smtClean="0"/>
              <a:t>場合</a:t>
            </a:r>
            <a:endParaRPr lang="ja-JP" altLang="ja-JP" sz="24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600853" y="1075832"/>
            <a:ext cx="595547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4800"/>
              </a:lnSpc>
            </a:pPr>
            <a:r>
              <a:rPr lang="ja-JP" altLang="ja-JP" sz="4400" dirty="0"/>
              <a:t>日本脳血管 認知症</a:t>
            </a:r>
            <a:r>
              <a:rPr lang="ja-JP" altLang="ja-JP" sz="4400" dirty="0" smtClean="0"/>
              <a:t>学会</a:t>
            </a:r>
            <a:endParaRPr lang="en-US" altLang="ja-JP" sz="4400" dirty="0" smtClean="0"/>
          </a:p>
          <a:p>
            <a:pPr algn="ctr">
              <a:lnSpc>
                <a:spcPts val="4800"/>
              </a:lnSpc>
            </a:pPr>
            <a:r>
              <a:rPr lang="ja-JP" altLang="ja-JP" sz="4400" dirty="0" smtClean="0"/>
              <a:t>ＣＯＩ </a:t>
            </a:r>
            <a:r>
              <a:rPr lang="ja-JP" altLang="ja-JP" sz="4400" dirty="0"/>
              <a:t>開示</a:t>
            </a:r>
          </a:p>
          <a:p>
            <a:pPr algn="ctr">
              <a:lnSpc>
                <a:spcPts val="4800"/>
              </a:lnSpc>
            </a:pPr>
            <a:r>
              <a:rPr lang="ja-JP" altLang="ja-JP" sz="2400" dirty="0"/>
              <a:t>筆頭発表者名： ○○ ○○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952901" y="941537"/>
            <a:ext cx="7238198" cy="21096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/>
          </a:p>
        </p:txBody>
      </p:sp>
      <p:sp>
        <p:nvSpPr>
          <p:cNvPr id="2" name="正方形/長方形 1"/>
          <p:cNvSpPr/>
          <p:nvPr/>
        </p:nvSpPr>
        <p:spPr>
          <a:xfrm>
            <a:off x="871087" y="3177994"/>
            <a:ext cx="7964905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81000" algn="just">
              <a:lnSpc>
                <a:spcPts val="2400"/>
              </a:lnSpc>
              <a:spcAft>
                <a:spcPts val="0"/>
              </a:spcAft>
            </a:pPr>
            <a:r>
              <a:rPr lang="ja-JP" altLang="ja-JP" kern="100" dirty="0" smtClean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演題発表に関連し、開示すべき</a:t>
            </a:r>
            <a:r>
              <a:rPr lang="en-US" altLang="ja-JP" kern="100" dirty="0" smtClean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COI</a:t>
            </a:r>
            <a:r>
              <a:rPr lang="ja-JP" altLang="ja-JP" kern="100" dirty="0" smtClean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関係にある企業などとして、</a:t>
            </a:r>
            <a:endParaRPr lang="ja-JP" altLang="ja-JP" sz="1100" kern="100" dirty="0" smtClean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indent="571500" algn="just">
              <a:lnSpc>
                <a:spcPts val="2400"/>
              </a:lnSpc>
              <a:spcAft>
                <a:spcPts val="0"/>
              </a:spcAft>
            </a:pPr>
            <a:r>
              <a:rPr lang="ja-JP" altLang="ja-JP" kern="100" dirty="0" smtClean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①顧問：</a:t>
            </a:r>
            <a:r>
              <a:rPr lang="en-US" altLang="ja-JP" kern="100" dirty="0" smtClean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                </a:t>
            </a:r>
            <a:r>
              <a:rPr lang="ja-JP" altLang="ja-JP" kern="100" dirty="0" smtClean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　　</a:t>
            </a:r>
            <a:r>
              <a:rPr lang="en-US" altLang="ja-JP" kern="100" dirty="0" smtClean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   </a:t>
            </a:r>
            <a:r>
              <a:rPr lang="ja-JP" altLang="ja-JP" kern="100" dirty="0" smtClean="0">
                <a:solidFill>
                  <a:srgbClr val="A6A6A6"/>
                </a:solidFill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なし</a:t>
            </a:r>
            <a:r>
              <a:rPr lang="en-US" altLang="ja-JP" kern="100" dirty="0" smtClean="0">
                <a:solidFill>
                  <a:srgbClr val="A6A6A6"/>
                </a:solidFill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 </a:t>
            </a:r>
            <a:endParaRPr lang="ja-JP" altLang="ja-JP" sz="1100" kern="100" dirty="0" smtClean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indent="571500" algn="just">
              <a:lnSpc>
                <a:spcPts val="2400"/>
              </a:lnSpc>
              <a:spcAft>
                <a:spcPts val="0"/>
              </a:spcAft>
            </a:pPr>
            <a:r>
              <a:rPr lang="ja-JP" altLang="ja-JP" kern="100" dirty="0" smtClean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②株保有・利益：</a:t>
            </a:r>
            <a:r>
              <a:rPr lang="en-US" altLang="ja-JP" kern="100" dirty="0" smtClean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             </a:t>
            </a:r>
            <a:r>
              <a:rPr lang="ja-JP" altLang="ja-JP" kern="100" dirty="0" smtClean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　</a:t>
            </a:r>
            <a:r>
              <a:rPr lang="ja-JP" altLang="ja-JP" kern="100" dirty="0" smtClean="0">
                <a:solidFill>
                  <a:srgbClr val="A6A6A6"/>
                </a:solidFill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なし</a:t>
            </a:r>
            <a:endParaRPr lang="ja-JP" altLang="ja-JP" sz="1100" kern="100" dirty="0" smtClean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indent="571500" algn="just">
              <a:lnSpc>
                <a:spcPts val="2400"/>
              </a:lnSpc>
              <a:spcAft>
                <a:spcPts val="0"/>
              </a:spcAft>
            </a:pPr>
            <a:r>
              <a:rPr lang="ja-JP" altLang="ja-JP" kern="100" dirty="0" smtClean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③特許使用料：</a:t>
            </a:r>
            <a:r>
              <a:rPr lang="en-US" altLang="ja-JP" kern="100" dirty="0" smtClean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                 </a:t>
            </a:r>
            <a:r>
              <a:rPr lang="ja-JP" altLang="ja-JP" kern="100" dirty="0" smtClean="0">
                <a:solidFill>
                  <a:srgbClr val="A6A6A6"/>
                </a:solidFill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なし</a:t>
            </a:r>
            <a:r>
              <a:rPr lang="en-US" altLang="ja-JP" kern="100" dirty="0" smtClean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 </a:t>
            </a:r>
            <a:endParaRPr lang="ja-JP" altLang="ja-JP" sz="1100" kern="100" dirty="0" smtClean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indent="571500" algn="just">
              <a:lnSpc>
                <a:spcPts val="2400"/>
              </a:lnSpc>
              <a:spcAft>
                <a:spcPts val="0"/>
              </a:spcAft>
            </a:pPr>
            <a:r>
              <a:rPr lang="ja-JP" altLang="ja-JP" kern="100" dirty="0" smtClean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④講演料：</a:t>
            </a:r>
            <a:r>
              <a:rPr lang="en-US" altLang="ja-JP" kern="100" dirty="0" smtClean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                </a:t>
            </a:r>
            <a:r>
              <a:rPr lang="ja-JP" altLang="ja-JP" kern="100" dirty="0" smtClean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　</a:t>
            </a:r>
            <a:r>
              <a:rPr lang="en-US" altLang="ja-JP" kern="100" dirty="0" smtClean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   </a:t>
            </a:r>
            <a:r>
              <a:rPr lang="ja-JP" altLang="ja-JP" kern="100" dirty="0" smtClean="0">
                <a:solidFill>
                  <a:srgbClr val="A6A6A6"/>
                </a:solidFill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なし</a:t>
            </a:r>
            <a:r>
              <a:rPr lang="en-US" altLang="ja-JP" kern="100" dirty="0" smtClean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 </a:t>
            </a:r>
            <a:endParaRPr lang="ja-JP" altLang="ja-JP" sz="1100" kern="100" dirty="0" smtClean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indent="571500" algn="just">
              <a:lnSpc>
                <a:spcPts val="2400"/>
              </a:lnSpc>
              <a:spcAft>
                <a:spcPts val="0"/>
              </a:spcAft>
            </a:pPr>
            <a:r>
              <a:rPr lang="ja-JP" altLang="ja-JP" kern="100" dirty="0" smtClean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⑤原稿料：</a:t>
            </a:r>
            <a:r>
              <a:rPr lang="en-US" altLang="ja-JP" kern="100" dirty="0" smtClean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                     </a:t>
            </a:r>
            <a:r>
              <a:rPr lang="ja-JP" altLang="ja-JP" kern="100" dirty="0" smtClean="0">
                <a:solidFill>
                  <a:srgbClr val="A6A6A6"/>
                </a:solidFill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なし</a:t>
            </a:r>
            <a:r>
              <a:rPr lang="en-US" altLang="ja-JP" kern="100" dirty="0" smtClean="0">
                <a:solidFill>
                  <a:srgbClr val="A6A6A6"/>
                </a:solidFill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 </a:t>
            </a:r>
            <a:endParaRPr lang="ja-JP" altLang="ja-JP" sz="1100" kern="100" dirty="0" smtClean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indent="571500" algn="just">
              <a:lnSpc>
                <a:spcPts val="2400"/>
              </a:lnSpc>
              <a:spcAft>
                <a:spcPts val="0"/>
              </a:spcAft>
            </a:pPr>
            <a:r>
              <a:rPr lang="ja-JP" altLang="ja-JP" kern="100" dirty="0" smtClean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⑥受託研究・共同研究費：</a:t>
            </a:r>
            <a:r>
              <a:rPr lang="en-US" altLang="ja-JP" kern="100" dirty="0" smtClean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       </a:t>
            </a:r>
            <a:r>
              <a:rPr lang="ja-JP" altLang="ja-JP" kern="100" dirty="0" smtClean="0">
                <a:solidFill>
                  <a:srgbClr val="A6A6A6"/>
                </a:solidFill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○○製薬 </a:t>
            </a:r>
            <a:endParaRPr lang="ja-JP" altLang="ja-JP" sz="1100" kern="100" dirty="0" smtClean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indent="571500" algn="just">
              <a:lnSpc>
                <a:spcPts val="2400"/>
              </a:lnSpc>
              <a:spcAft>
                <a:spcPts val="0"/>
              </a:spcAft>
            </a:pPr>
            <a:r>
              <a:rPr lang="ja-JP" altLang="ja-JP" kern="100" dirty="0" smtClean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⑦奨学寄付金：</a:t>
            </a:r>
            <a:r>
              <a:rPr lang="en-US" altLang="ja-JP" kern="100" dirty="0" smtClean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                 </a:t>
            </a:r>
            <a:r>
              <a:rPr lang="ja-JP" altLang="ja-JP" kern="100" dirty="0" smtClean="0">
                <a:solidFill>
                  <a:srgbClr val="A6A6A6"/>
                </a:solidFill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○○製薬</a:t>
            </a:r>
            <a:r>
              <a:rPr lang="en-US" altLang="ja-JP" kern="100" dirty="0" smtClean="0">
                <a:solidFill>
                  <a:srgbClr val="A6A6A6"/>
                </a:solidFill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 </a:t>
            </a:r>
            <a:endParaRPr lang="ja-JP" altLang="ja-JP" sz="1100" kern="100" dirty="0" smtClean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indent="571500" algn="just">
              <a:lnSpc>
                <a:spcPts val="2400"/>
              </a:lnSpc>
              <a:spcAft>
                <a:spcPts val="0"/>
              </a:spcAft>
            </a:pPr>
            <a:r>
              <a:rPr lang="ja-JP" altLang="ja-JP" kern="100" dirty="0" smtClean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⑧寄付講座所属：</a:t>
            </a:r>
            <a:r>
              <a:rPr lang="en-US" altLang="ja-JP" kern="100" dirty="0" smtClean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               </a:t>
            </a:r>
            <a:r>
              <a:rPr lang="ja-JP" altLang="ja-JP" kern="100" dirty="0" smtClean="0">
                <a:solidFill>
                  <a:srgbClr val="A6A6A6"/>
                </a:solidFill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あり（○○製薬）</a:t>
            </a:r>
            <a:r>
              <a:rPr lang="ja-JP" altLang="ja-JP" kern="100" dirty="0" smtClean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 　</a:t>
            </a:r>
            <a:endParaRPr lang="ja-JP" altLang="ja-JP" sz="1100" kern="100" dirty="0" smtClean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indent="571500" algn="just">
              <a:lnSpc>
                <a:spcPts val="2400"/>
              </a:lnSpc>
              <a:spcAft>
                <a:spcPts val="0"/>
              </a:spcAft>
            </a:pPr>
            <a:r>
              <a:rPr lang="ja-JP" altLang="ja-JP" kern="100" dirty="0" smtClean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⑨贈答品などの報酬：</a:t>
            </a:r>
            <a:r>
              <a:rPr lang="en-US" altLang="ja-JP" kern="100" dirty="0" smtClean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          </a:t>
            </a:r>
            <a:r>
              <a:rPr lang="en-US" altLang="ja-JP" kern="100" dirty="0" smtClean="0">
                <a:solidFill>
                  <a:srgbClr val="A6A6A6"/>
                </a:solidFill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 </a:t>
            </a:r>
            <a:r>
              <a:rPr lang="ja-JP" altLang="ja-JP" kern="100" dirty="0" smtClean="0">
                <a:solidFill>
                  <a:srgbClr val="A6A6A6"/>
                </a:solidFill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なし</a:t>
            </a:r>
            <a:endParaRPr lang="ja-JP" altLang="ja-JP" sz="1100" kern="100" dirty="0" smtClean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indent="571500" algn="just">
              <a:lnSpc>
                <a:spcPts val="2400"/>
              </a:lnSpc>
              <a:spcAft>
                <a:spcPts val="0"/>
              </a:spcAft>
            </a:pPr>
            <a:r>
              <a:rPr lang="ja-JP" altLang="ja-JP" kern="100" dirty="0" smtClean="0">
                <a:solidFill>
                  <a:srgbClr val="943634"/>
                </a:solidFill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　　　↑開示すべき内容がある項目のみ記載</a:t>
            </a:r>
            <a:endParaRPr lang="ja-JP" altLang="ja-JP" sz="11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873465" y="96253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様式</a:t>
            </a:r>
            <a:r>
              <a:rPr kumimoji="1" lang="en-US" altLang="ja-JP" dirty="0" smtClean="0"/>
              <a:t>1-A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05095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/>
          <p:cNvSpPr txBox="1"/>
          <p:nvPr/>
        </p:nvSpPr>
        <p:spPr>
          <a:xfrm>
            <a:off x="335647" y="103676"/>
            <a:ext cx="5628592" cy="9643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3400"/>
              </a:lnSpc>
            </a:pPr>
            <a:r>
              <a:rPr lang="en-US" altLang="ja-JP" sz="2400" dirty="0" smtClean="0"/>
              <a:t>Disclosure of COI status in oral presentation</a:t>
            </a:r>
          </a:p>
          <a:p>
            <a:pPr>
              <a:lnSpc>
                <a:spcPts val="3400"/>
              </a:lnSpc>
            </a:pPr>
            <a:r>
              <a:rPr lang="en-US" altLang="ja-JP" sz="2400" dirty="0" smtClean="0"/>
              <a:t>There are COI status to declare</a:t>
            </a:r>
            <a:endParaRPr lang="ja-JP" altLang="ja-JP" sz="24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236824" y="1229830"/>
            <a:ext cx="654878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4000" dirty="0" smtClean="0">
                <a:latin typeface="Calibri" panose="020F0502020204030204" pitchFamily="34" charset="0"/>
              </a:rPr>
              <a:t>The Japanese Society for </a:t>
            </a:r>
            <a:br>
              <a:rPr lang="en-US" altLang="ja-JP" sz="4000" dirty="0" smtClean="0">
                <a:latin typeface="Calibri" panose="020F0502020204030204" pitchFamily="34" charset="0"/>
              </a:rPr>
            </a:br>
            <a:r>
              <a:rPr lang="en-US" altLang="ja-JP" sz="4000" dirty="0" smtClean="0">
                <a:latin typeface="Calibri" panose="020F0502020204030204" pitchFamily="34" charset="0"/>
              </a:rPr>
              <a:t>Vascular Cognitive Impairment</a:t>
            </a:r>
            <a:endParaRPr lang="ja-JP" altLang="ja-JP" sz="2400" dirty="0"/>
          </a:p>
        </p:txBody>
      </p:sp>
      <p:sp>
        <p:nvSpPr>
          <p:cNvPr id="11" name="正方形/長方形 10"/>
          <p:cNvSpPr/>
          <p:nvPr/>
        </p:nvSpPr>
        <p:spPr>
          <a:xfrm>
            <a:off x="933651" y="1143666"/>
            <a:ext cx="7238198" cy="26775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/>
          </a:p>
        </p:txBody>
      </p:sp>
      <p:sp>
        <p:nvSpPr>
          <p:cNvPr id="2" name="正方形/長方形 1"/>
          <p:cNvSpPr/>
          <p:nvPr/>
        </p:nvSpPr>
        <p:spPr>
          <a:xfrm>
            <a:off x="2978760" y="2560942"/>
            <a:ext cx="317426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4000" dirty="0" smtClean="0">
                <a:latin typeface="Calibri" panose="020F0502020204030204" pitchFamily="34" charset="0"/>
              </a:rPr>
              <a:t>COI Disclosure</a:t>
            </a:r>
            <a:endParaRPr lang="ja-JP" altLang="en-US" sz="4000" dirty="0"/>
          </a:p>
        </p:txBody>
      </p:sp>
      <p:sp>
        <p:nvSpPr>
          <p:cNvPr id="3" name="正方形/長方形 2"/>
          <p:cNvSpPr/>
          <p:nvPr/>
        </p:nvSpPr>
        <p:spPr>
          <a:xfrm>
            <a:off x="2126035" y="3292460"/>
            <a:ext cx="47915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/>
              <a:t>Representative presenter: </a:t>
            </a:r>
            <a:r>
              <a:rPr lang="ja-JP" altLang="ja-JP" sz="2400" dirty="0" smtClean="0"/>
              <a:t>○○ ○○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1025089" y="3974076"/>
            <a:ext cx="7878279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ea"/>
              <a:buAutoNum type="circleNumDbPlain"/>
            </a:pPr>
            <a:r>
              <a:rPr lang="en-US" altLang="ja-JP" dirty="0" smtClean="0"/>
              <a:t>Consultation fees:</a:t>
            </a:r>
            <a:r>
              <a:rPr lang="ja-JP" altLang="en-US" dirty="0" smtClean="0"/>
              <a:t>　　　　　　　</a:t>
            </a:r>
            <a:r>
              <a:rPr lang="en-US" altLang="ja-JP" dirty="0" smtClean="0">
                <a:solidFill>
                  <a:schemeClr val="bg1">
                    <a:lumMod val="85000"/>
                  </a:schemeClr>
                </a:solidFill>
              </a:rPr>
              <a:t>none</a:t>
            </a:r>
            <a:r>
              <a:rPr lang="ja-JP" altLang="en-US" dirty="0" smtClean="0"/>
              <a:t>　　　　　</a:t>
            </a:r>
            <a:endParaRPr lang="en-US" altLang="ja-JP" dirty="0" smtClean="0"/>
          </a:p>
          <a:p>
            <a:pPr marL="342900" indent="-342900">
              <a:buFont typeface="+mj-ea"/>
              <a:buAutoNum type="circleNumDbPlain"/>
            </a:pPr>
            <a:r>
              <a:rPr lang="en-US" altLang="ja-JP" dirty="0" smtClean="0"/>
              <a:t>stock ownership/profit:</a:t>
            </a:r>
            <a:r>
              <a:rPr lang="ja-JP" altLang="en-US" dirty="0" smtClean="0"/>
              <a:t>　　</a:t>
            </a:r>
            <a:r>
              <a:rPr lang="en-US" altLang="ja-JP" dirty="0" smtClean="0">
                <a:solidFill>
                  <a:schemeClr val="bg1">
                    <a:lumMod val="85000"/>
                  </a:schemeClr>
                </a:solidFill>
              </a:rPr>
              <a:t>none</a:t>
            </a:r>
            <a:endParaRPr lang="en-US" altLang="ja-JP" dirty="0">
              <a:solidFill>
                <a:schemeClr val="bg1">
                  <a:lumMod val="85000"/>
                </a:schemeClr>
              </a:solidFill>
            </a:endParaRPr>
          </a:p>
          <a:p>
            <a:pPr marL="342900" indent="-342900">
              <a:buFont typeface="+mj-ea"/>
              <a:buAutoNum type="circleNumDbPlain"/>
            </a:pPr>
            <a:r>
              <a:rPr lang="en-US" altLang="ja-JP" dirty="0" smtClean="0"/>
              <a:t>patent fees:</a:t>
            </a:r>
            <a:r>
              <a:rPr lang="ja-JP" altLang="en-US" dirty="0" smtClean="0"/>
              <a:t>　　　　　　　　</a:t>
            </a:r>
            <a:r>
              <a:rPr lang="en-US" altLang="ja-JP" dirty="0" smtClean="0">
                <a:solidFill>
                  <a:schemeClr val="bg1">
                    <a:lumMod val="85000"/>
                  </a:schemeClr>
                </a:solidFill>
              </a:rPr>
              <a:t>none</a:t>
            </a:r>
            <a:endParaRPr lang="en-US" altLang="ja-JP" dirty="0">
              <a:solidFill>
                <a:schemeClr val="bg1">
                  <a:lumMod val="85000"/>
                </a:schemeClr>
              </a:solidFill>
            </a:endParaRPr>
          </a:p>
          <a:p>
            <a:pPr marL="342900" indent="-342900">
              <a:buFont typeface="+mj-ea"/>
              <a:buAutoNum type="circleNumDbPlain"/>
            </a:pPr>
            <a:r>
              <a:rPr lang="en-US" altLang="ja-JP" dirty="0" smtClean="0"/>
              <a:t>remuneration for lecture:</a:t>
            </a:r>
            <a:r>
              <a:rPr lang="ja-JP" altLang="en-US" dirty="0" smtClean="0"/>
              <a:t>　　　　　　　　　</a:t>
            </a:r>
            <a:r>
              <a:rPr lang="en-US" altLang="ja-JP" dirty="0" smtClean="0">
                <a:solidFill>
                  <a:schemeClr val="bg1">
                    <a:lumMod val="85000"/>
                  </a:schemeClr>
                </a:solidFill>
              </a:rPr>
              <a:t>none</a:t>
            </a:r>
            <a:endParaRPr lang="en-US" altLang="ja-JP" dirty="0">
              <a:solidFill>
                <a:schemeClr val="bg1">
                  <a:lumMod val="85000"/>
                </a:schemeClr>
              </a:solidFill>
            </a:endParaRPr>
          </a:p>
          <a:p>
            <a:pPr marL="342900" indent="-342900">
              <a:buFont typeface="+mj-ea"/>
              <a:buAutoNum type="circleNumDbPlain"/>
            </a:pPr>
            <a:r>
              <a:rPr lang="en-US" altLang="ja-JP" dirty="0" smtClean="0"/>
              <a:t>manuscript fees:</a:t>
            </a:r>
            <a:r>
              <a:rPr lang="ja-JP" altLang="en-US" dirty="0" smtClean="0"/>
              <a:t>　　　○○</a:t>
            </a:r>
            <a:r>
              <a:rPr lang="en-US" altLang="ja-JP" dirty="0" smtClean="0"/>
              <a:t>pharmaceutical company</a:t>
            </a:r>
            <a:endParaRPr lang="en-US" altLang="ja-JP" dirty="0"/>
          </a:p>
          <a:p>
            <a:pPr marL="342900" indent="-342900">
              <a:buFont typeface="+mj-ea"/>
              <a:buAutoNum type="circleNumDbPlain"/>
            </a:pPr>
            <a:r>
              <a:rPr lang="en-US" altLang="ja-JP" dirty="0" smtClean="0"/>
              <a:t>trust research/joint research funds:</a:t>
            </a:r>
            <a:r>
              <a:rPr lang="ja-JP" altLang="en-US" dirty="0" smtClean="0"/>
              <a:t>　　　○○</a:t>
            </a:r>
            <a:r>
              <a:rPr lang="en-US" altLang="ja-JP" dirty="0" smtClean="0"/>
              <a:t>pharmaceutical company</a:t>
            </a:r>
            <a:endParaRPr lang="en-US" altLang="ja-JP" dirty="0"/>
          </a:p>
          <a:p>
            <a:pPr marL="342900" indent="-342900">
              <a:buFont typeface="+mj-ea"/>
              <a:buAutoNum type="circleNumDbPlain"/>
            </a:pPr>
            <a:r>
              <a:rPr lang="en-US" altLang="ja-JP" dirty="0" smtClean="0"/>
              <a:t>scholarship fund:</a:t>
            </a:r>
            <a:r>
              <a:rPr lang="ja-JP" altLang="en-US" dirty="0" smtClean="0"/>
              <a:t>　○○</a:t>
            </a:r>
            <a:r>
              <a:rPr lang="en-US" altLang="ja-JP" dirty="0" smtClean="0"/>
              <a:t>pharmaceutical company</a:t>
            </a:r>
            <a:endParaRPr lang="en-US" altLang="ja-JP" dirty="0"/>
          </a:p>
          <a:p>
            <a:pPr marL="342900" indent="-342900">
              <a:buFont typeface="+mj-ea"/>
              <a:buAutoNum type="circleNumDbPlain"/>
            </a:pPr>
            <a:r>
              <a:rPr lang="en-US" altLang="ja-JP" dirty="0" smtClean="0"/>
              <a:t>Affiliation with Endowed Department:</a:t>
            </a:r>
            <a:r>
              <a:rPr lang="ja-JP" altLang="en-US" dirty="0" smtClean="0"/>
              <a:t>　　</a:t>
            </a:r>
            <a:r>
              <a:rPr lang="en-US" altLang="ja-JP" dirty="0" smtClean="0"/>
              <a:t>yes</a:t>
            </a:r>
            <a:r>
              <a:rPr lang="ja-JP" altLang="en-US" dirty="0" smtClean="0"/>
              <a:t>（○○</a:t>
            </a:r>
            <a:r>
              <a:rPr lang="en-US" altLang="ja-JP" dirty="0" smtClean="0"/>
              <a:t>pharmaceuticals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pPr marL="342900" indent="-342900">
              <a:buFont typeface="+mj-ea"/>
              <a:buAutoNum type="circleNumDbPlain"/>
            </a:pPr>
            <a:r>
              <a:rPr lang="en-US" altLang="ja-JP" dirty="0" smtClean="0"/>
              <a:t>Other remuneration such as gifts:</a:t>
            </a:r>
            <a:r>
              <a:rPr lang="ja-JP" altLang="en-US" dirty="0" smtClean="0"/>
              <a:t>　　</a:t>
            </a:r>
            <a:r>
              <a:rPr lang="en-US" altLang="ja-JP" dirty="0" smtClean="0">
                <a:solidFill>
                  <a:schemeClr val="bg1">
                    <a:lumMod val="85000"/>
                  </a:schemeClr>
                </a:solidFill>
              </a:rPr>
              <a:t>none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2464067" y="6488668"/>
            <a:ext cx="54575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>
                <a:solidFill>
                  <a:schemeClr val="accent2">
                    <a:lumMod val="75000"/>
                  </a:schemeClr>
                </a:solidFill>
              </a:rPr>
              <a:t>↑</a:t>
            </a:r>
            <a:r>
              <a:rPr lang="en-US" altLang="ja-JP" dirty="0" smtClean="0">
                <a:solidFill>
                  <a:schemeClr val="accent2">
                    <a:lumMod val="75000"/>
                  </a:schemeClr>
                </a:solidFill>
              </a:rPr>
              <a:t>Describe only certain items that should be disclosed</a:t>
            </a:r>
            <a:endParaRPr lang="ja-JP" alt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883090" y="105878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様式</a:t>
            </a:r>
            <a:r>
              <a:rPr kumimoji="1" lang="en-US" altLang="ja-JP" dirty="0" smtClean="0"/>
              <a:t>1-A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72626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/>
          <p:cNvSpPr txBox="1"/>
          <p:nvPr/>
        </p:nvSpPr>
        <p:spPr>
          <a:xfrm>
            <a:off x="220144" y="84428"/>
            <a:ext cx="74815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ja-JP" sz="2400" dirty="0"/>
              <a:t>ポスター発表におけるＣＯＩ状態の開示</a:t>
            </a:r>
          </a:p>
          <a:p>
            <a:r>
              <a:rPr lang="ja-JP" altLang="ja-JP" sz="2400" dirty="0"/>
              <a:t>ポスターの末尾に以下の様に開示する</a:t>
            </a:r>
            <a:r>
              <a:rPr lang="ja-JP" altLang="ja-JP" sz="2400" dirty="0">
                <a:solidFill>
                  <a:schemeClr val="accent2">
                    <a:lumMod val="75000"/>
                  </a:schemeClr>
                </a:solidFill>
              </a:rPr>
              <a:t>（どちらかを開示）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86048" y="1030603"/>
            <a:ext cx="832952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ja-JP" sz="2200" dirty="0" smtClean="0">
                <a:latin typeface="+mn-ea"/>
              </a:rPr>
              <a:t>筆頭</a:t>
            </a:r>
            <a:r>
              <a:rPr lang="ja-JP" altLang="ja-JP" sz="2200" dirty="0">
                <a:latin typeface="+mn-ea"/>
              </a:rPr>
              <a:t>発表者名： ○○ ○</a:t>
            </a:r>
            <a:r>
              <a:rPr lang="ja-JP" altLang="ja-JP" sz="2200" dirty="0" smtClean="0">
                <a:latin typeface="+mn-ea"/>
              </a:rPr>
              <a:t>○</a:t>
            </a:r>
            <a:endParaRPr lang="en-US" altLang="ja-JP" sz="2200" dirty="0" smtClean="0">
              <a:latin typeface="+mn-ea"/>
            </a:endParaRPr>
          </a:p>
          <a:p>
            <a:r>
              <a:rPr lang="ja-JP" altLang="ja-JP" sz="2200" dirty="0">
                <a:latin typeface="+mn-ea"/>
              </a:rPr>
              <a:t>演題発表に関連し、開示すべき</a:t>
            </a:r>
            <a:r>
              <a:rPr lang="en-US" altLang="ja-JP" sz="2200" dirty="0">
                <a:latin typeface="+mn-ea"/>
              </a:rPr>
              <a:t>COI</a:t>
            </a:r>
            <a:r>
              <a:rPr lang="ja-JP" altLang="ja-JP" sz="2200" dirty="0">
                <a:latin typeface="+mn-ea"/>
              </a:rPr>
              <a:t>関係にある企業などは</a:t>
            </a:r>
            <a:r>
              <a:rPr lang="ja-JP" altLang="ja-JP" sz="2200" dirty="0" smtClean="0">
                <a:latin typeface="+mn-ea"/>
              </a:rPr>
              <a:t>ありません</a:t>
            </a:r>
            <a:endParaRPr lang="ja-JP" altLang="ja-JP" sz="2200" dirty="0">
              <a:latin typeface="+mn-ea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442452" y="941537"/>
            <a:ext cx="8455742" cy="9757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/>
          </a:p>
        </p:txBody>
      </p:sp>
      <p:sp>
        <p:nvSpPr>
          <p:cNvPr id="2" name="正方形/長方形 1"/>
          <p:cNvSpPr/>
          <p:nvPr/>
        </p:nvSpPr>
        <p:spPr>
          <a:xfrm>
            <a:off x="1504335" y="2509401"/>
            <a:ext cx="5830531" cy="42171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700"/>
              </a:lnSpc>
            </a:pPr>
            <a:r>
              <a:rPr lang="ja-JP" altLang="ja-JP" sz="2400" b="1" dirty="0"/>
              <a:t>筆頭発表者：　</a:t>
            </a:r>
            <a:r>
              <a:rPr lang="ja-JP" altLang="ja-JP" sz="2400" dirty="0"/>
              <a:t>○○ ○○</a:t>
            </a:r>
          </a:p>
          <a:p>
            <a:pPr>
              <a:lnSpc>
                <a:spcPts val="2700"/>
              </a:lnSpc>
            </a:pPr>
            <a:r>
              <a:rPr lang="ja-JP" altLang="ja-JP" u="sng" dirty="0" smtClean="0"/>
              <a:t>筆頭</a:t>
            </a:r>
            <a:r>
              <a:rPr lang="ja-JP" altLang="ja-JP" u="sng" dirty="0"/>
              <a:t>発表者のＣＯＩ開示</a:t>
            </a:r>
            <a:endParaRPr lang="ja-JP" altLang="ja-JP" dirty="0"/>
          </a:p>
          <a:p>
            <a:pPr>
              <a:lnSpc>
                <a:spcPts val="2700"/>
              </a:lnSpc>
            </a:pPr>
            <a:r>
              <a:rPr lang="ja-JP" altLang="en-US" dirty="0"/>
              <a:t>　</a:t>
            </a:r>
            <a:r>
              <a:rPr lang="ja-JP" altLang="ja-JP" dirty="0" smtClean="0"/>
              <a:t>①</a:t>
            </a:r>
            <a:r>
              <a:rPr lang="ja-JP" altLang="ja-JP" dirty="0"/>
              <a:t>顧問：</a:t>
            </a:r>
            <a:r>
              <a:rPr lang="en-US" altLang="ja-JP" dirty="0"/>
              <a:t>   </a:t>
            </a:r>
            <a:r>
              <a:rPr lang="en-US" altLang="ja-JP" dirty="0" smtClean="0"/>
              <a:t>		</a:t>
            </a:r>
            <a:r>
              <a:rPr lang="ja-JP" altLang="ja-JP" dirty="0" smtClean="0">
                <a:solidFill>
                  <a:schemeClr val="bg1">
                    <a:lumMod val="65000"/>
                  </a:schemeClr>
                </a:solidFill>
              </a:rPr>
              <a:t>なし</a:t>
            </a:r>
            <a:r>
              <a:rPr lang="en-US" altLang="ja-JP" dirty="0" smtClean="0"/>
              <a:t> </a:t>
            </a:r>
            <a:endParaRPr lang="ja-JP" altLang="ja-JP" dirty="0"/>
          </a:p>
          <a:p>
            <a:pPr>
              <a:lnSpc>
                <a:spcPts val="2700"/>
              </a:lnSpc>
            </a:pPr>
            <a:r>
              <a:rPr lang="ja-JP" altLang="en-US" dirty="0" smtClean="0"/>
              <a:t>　</a:t>
            </a:r>
            <a:r>
              <a:rPr lang="ja-JP" altLang="ja-JP" dirty="0" smtClean="0"/>
              <a:t>②</a:t>
            </a:r>
            <a:r>
              <a:rPr lang="ja-JP" altLang="ja-JP" dirty="0"/>
              <a:t>株保有・利益：</a:t>
            </a:r>
            <a:r>
              <a:rPr lang="en-US" altLang="ja-JP" dirty="0"/>
              <a:t>             </a:t>
            </a:r>
            <a:r>
              <a:rPr lang="ja-JP" altLang="ja-JP" dirty="0"/>
              <a:t>　</a:t>
            </a:r>
            <a:r>
              <a:rPr lang="en-US" altLang="ja-JP" dirty="0" smtClean="0"/>
              <a:t>	</a:t>
            </a:r>
            <a:r>
              <a:rPr lang="ja-JP" altLang="ja-JP" dirty="0" smtClean="0">
                <a:solidFill>
                  <a:schemeClr val="bg1">
                    <a:lumMod val="65000"/>
                  </a:schemeClr>
                </a:solidFill>
              </a:rPr>
              <a:t>なし</a:t>
            </a:r>
            <a:endParaRPr lang="ja-JP" altLang="ja-JP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lnSpc>
                <a:spcPts val="2700"/>
              </a:lnSpc>
            </a:pPr>
            <a:r>
              <a:rPr lang="ja-JP" altLang="en-US" dirty="0" smtClean="0"/>
              <a:t>　</a:t>
            </a:r>
            <a:r>
              <a:rPr lang="ja-JP" altLang="ja-JP" dirty="0" smtClean="0"/>
              <a:t>③</a:t>
            </a:r>
            <a:r>
              <a:rPr lang="ja-JP" altLang="ja-JP" dirty="0"/>
              <a:t>特許使用料：</a:t>
            </a:r>
            <a:r>
              <a:rPr lang="en-US" altLang="ja-JP" dirty="0"/>
              <a:t>                 </a:t>
            </a:r>
            <a:r>
              <a:rPr lang="en-US" altLang="ja-JP" dirty="0" smtClean="0"/>
              <a:t>	</a:t>
            </a:r>
            <a:r>
              <a:rPr lang="ja-JP" altLang="ja-JP" dirty="0" smtClean="0">
                <a:solidFill>
                  <a:schemeClr val="bg1">
                    <a:lumMod val="65000"/>
                  </a:schemeClr>
                </a:solidFill>
              </a:rPr>
              <a:t>なし</a:t>
            </a:r>
            <a:r>
              <a:rPr lang="en-US" altLang="ja-JP" dirty="0" smtClean="0"/>
              <a:t> </a:t>
            </a:r>
            <a:endParaRPr lang="ja-JP" altLang="ja-JP" dirty="0"/>
          </a:p>
          <a:p>
            <a:pPr>
              <a:lnSpc>
                <a:spcPts val="2700"/>
              </a:lnSpc>
            </a:pPr>
            <a:r>
              <a:rPr lang="ja-JP" altLang="en-US" dirty="0" smtClean="0"/>
              <a:t>　</a:t>
            </a:r>
            <a:r>
              <a:rPr lang="ja-JP" altLang="ja-JP" dirty="0" smtClean="0"/>
              <a:t>④</a:t>
            </a:r>
            <a:r>
              <a:rPr lang="ja-JP" altLang="ja-JP" dirty="0"/>
              <a:t>講演料：</a:t>
            </a:r>
            <a:r>
              <a:rPr lang="en-US" altLang="ja-JP" dirty="0"/>
              <a:t>                </a:t>
            </a:r>
            <a:r>
              <a:rPr lang="ja-JP" altLang="ja-JP" dirty="0"/>
              <a:t>　</a:t>
            </a:r>
            <a:r>
              <a:rPr lang="en-US" altLang="ja-JP" dirty="0"/>
              <a:t>   </a:t>
            </a:r>
            <a:r>
              <a:rPr lang="en-US" altLang="ja-JP" dirty="0" smtClean="0"/>
              <a:t>	</a:t>
            </a:r>
            <a:r>
              <a:rPr lang="ja-JP" altLang="ja-JP" dirty="0" smtClean="0">
                <a:solidFill>
                  <a:schemeClr val="bg1">
                    <a:lumMod val="65000"/>
                  </a:schemeClr>
                </a:solidFill>
              </a:rPr>
              <a:t>なし</a:t>
            </a:r>
            <a:r>
              <a:rPr lang="en-US" altLang="ja-JP" dirty="0" smtClean="0"/>
              <a:t> </a:t>
            </a:r>
            <a:endParaRPr lang="ja-JP" altLang="ja-JP" dirty="0"/>
          </a:p>
          <a:p>
            <a:pPr>
              <a:lnSpc>
                <a:spcPts val="2700"/>
              </a:lnSpc>
            </a:pPr>
            <a:r>
              <a:rPr lang="ja-JP" altLang="en-US" dirty="0" smtClean="0"/>
              <a:t>　</a:t>
            </a:r>
            <a:r>
              <a:rPr lang="ja-JP" altLang="ja-JP" dirty="0" smtClean="0"/>
              <a:t>⑤</a:t>
            </a:r>
            <a:r>
              <a:rPr lang="ja-JP" altLang="ja-JP" dirty="0"/>
              <a:t>原稿料：</a:t>
            </a:r>
            <a:r>
              <a:rPr lang="en-US" altLang="ja-JP" dirty="0"/>
              <a:t>                     </a:t>
            </a:r>
            <a:r>
              <a:rPr lang="en-US" altLang="ja-JP" dirty="0" smtClean="0"/>
              <a:t>	</a:t>
            </a:r>
            <a:r>
              <a:rPr lang="ja-JP" altLang="ja-JP" dirty="0" smtClean="0">
                <a:solidFill>
                  <a:schemeClr val="bg1">
                    <a:lumMod val="65000"/>
                  </a:schemeClr>
                </a:solidFill>
              </a:rPr>
              <a:t>なし</a:t>
            </a:r>
            <a:r>
              <a:rPr lang="en-US" altLang="ja-JP" dirty="0" smtClean="0"/>
              <a:t> </a:t>
            </a:r>
            <a:endParaRPr lang="ja-JP" altLang="ja-JP" dirty="0"/>
          </a:p>
          <a:p>
            <a:pPr>
              <a:lnSpc>
                <a:spcPts val="2700"/>
              </a:lnSpc>
            </a:pPr>
            <a:r>
              <a:rPr lang="ja-JP" altLang="en-US" dirty="0" smtClean="0"/>
              <a:t>　</a:t>
            </a:r>
            <a:r>
              <a:rPr lang="ja-JP" altLang="ja-JP" dirty="0" smtClean="0"/>
              <a:t>⑥</a:t>
            </a:r>
            <a:r>
              <a:rPr lang="ja-JP" altLang="ja-JP" dirty="0"/>
              <a:t>受託研究・共同研究費：</a:t>
            </a:r>
            <a:r>
              <a:rPr lang="en-US" altLang="ja-JP" dirty="0"/>
              <a:t>    </a:t>
            </a:r>
            <a:r>
              <a:rPr lang="ja-JP" altLang="ja-JP" dirty="0" smtClean="0"/>
              <a:t>○</a:t>
            </a:r>
            <a:r>
              <a:rPr lang="ja-JP" altLang="ja-JP" dirty="0"/>
              <a:t>○製薬 </a:t>
            </a:r>
          </a:p>
          <a:p>
            <a:pPr>
              <a:lnSpc>
                <a:spcPts val="2700"/>
              </a:lnSpc>
            </a:pPr>
            <a:r>
              <a:rPr lang="ja-JP" altLang="en-US" dirty="0" smtClean="0"/>
              <a:t>　</a:t>
            </a:r>
            <a:r>
              <a:rPr lang="ja-JP" altLang="ja-JP" dirty="0" smtClean="0"/>
              <a:t>⑦</a:t>
            </a:r>
            <a:r>
              <a:rPr lang="ja-JP" altLang="ja-JP" dirty="0"/>
              <a:t>奨学寄付金：</a:t>
            </a:r>
            <a:r>
              <a:rPr lang="en-US" altLang="ja-JP" dirty="0"/>
              <a:t>                 </a:t>
            </a:r>
            <a:r>
              <a:rPr lang="en-US" altLang="ja-JP" dirty="0" smtClean="0"/>
              <a:t>	</a:t>
            </a:r>
            <a:r>
              <a:rPr lang="ja-JP" altLang="ja-JP" dirty="0" smtClean="0"/>
              <a:t>○</a:t>
            </a:r>
            <a:r>
              <a:rPr lang="ja-JP" altLang="ja-JP" dirty="0"/>
              <a:t>○製薬</a:t>
            </a:r>
            <a:r>
              <a:rPr lang="en-US" altLang="ja-JP" dirty="0"/>
              <a:t> </a:t>
            </a:r>
            <a:endParaRPr lang="ja-JP" altLang="ja-JP" dirty="0"/>
          </a:p>
          <a:p>
            <a:pPr>
              <a:lnSpc>
                <a:spcPts val="2700"/>
              </a:lnSpc>
            </a:pPr>
            <a:r>
              <a:rPr lang="ja-JP" altLang="en-US" dirty="0" smtClean="0"/>
              <a:t>　</a:t>
            </a:r>
            <a:r>
              <a:rPr lang="ja-JP" altLang="ja-JP" dirty="0" smtClean="0"/>
              <a:t>⑧</a:t>
            </a:r>
            <a:r>
              <a:rPr lang="ja-JP" altLang="ja-JP" dirty="0"/>
              <a:t>寄付講座所属：</a:t>
            </a:r>
            <a:r>
              <a:rPr lang="en-US" altLang="ja-JP" dirty="0"/>
              <a:t>               </a:t>
            </a:r>
            <a:r>
              <a:rPr lang="en-US" altLang="ja-JP" dirty="0" smtClean="0"/>
              <a:t>	</a:t>
            </a:r>
            <a:r>
              <a:rPr lang="ja-JP" altLang="ja-JP" dirty="0" smtClean="0"/>
              <a:t>あり</a:t>
            </a:r>
            <a:r>
              <a:rPr lang="ja-JP" altLang="ja-JP" dirty="0"/>
              <a:t>（○○製薬） 　</a:t>
            </a:r>
          </a:p>
          <a:p>
            <a:pPr>
              <a:lnSpc>
                <a:spcPts val="2700"/>
              </a:lnSpc>
            </a:pPr>
            <a:r>
              <a:rPr lang="ja-JP" altLang="en-US" dirty="0" smtClean="0"/>
              <a:t>　</a:t>
            </a:r>
            <a:r>
              <a:rPr lang="ja-JP" altLang="ja-JP" dirty="0" smtClean="0"/>
              <a:t>⑨</a:t>
            </a:r>
            <a:r>
              <a:rPr lang="ja-JP" altLang="ja-JP" dirty="0"/>
              <a:t>贈答品などの報酬：</a:t>
            </a:r>
            <a:r>
              <a:rPr lang="en-US" altLang="ja-JP" dirty="0"/>
              <a:t>           </a:t>
            </a:r>
            <a:r>
              <a:rPr lang="en-US" altLang="ja-JP" dirty="0" smtClean="0"/>
              <a:t>	</a:t>
            </a:r>
            <a:r>
              <a:rPr lang="ja-JP" altLang="ja-JP" dirty="0" smtClean="0">
                <a:solidFill>
                  <a:schemeClr val="bg1">
                    <a:lumMod val="65000"/>
                  </a:schemeClr>
                </a:solidFill>
              </a:rPr>
              <a:t>なし</a:t>
            </a:r>
            <a:endParaRPr lang="ja-JP" altLang="ja-JP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lnSpc>
                <a:spcPts val="2700"/>
              </a:lnSpc>
            </a:pPr>
            <a:r>
              <a:rPr lang="ja-JP" altLang="ja-JP" dirty="0"/>
              <a:t>　</a:t>
            </a:r>
            <a:r>
              <a:rPr lang="ja-JP" altLang="en-US" dirty="0" smtClean="0"/>
              <a:t>　　　　</a:t>
            </a:r>
            <a:r>
              <a:rPr lang="ja-JP" altLang="ja-JP" dirty="0"/>
              <a:t>　　</a:t>
            </a:r>
            <a:r>
              <a:rPr lang="ja-JP" altLang="ja-JP" dirty="0">
                <a:solidFill>
                  <a:schemeClr val="accent2">
                    <a:lumMod val="75000"/>
                  </a:schemeClr>
                </a:solidFill>
              </a:rPr>
              <a:t>↑開示すべき内容がある項目のみ記載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139380" y="2025444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或いは</a:t>
            </a:r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1160207" y="2421292"/>
            <a:ext cx="6784258" cy="43236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834964" y="0"/>
            <a:ext cx="958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様式</a:t>
            </a:r>
            <a:r>
              <a:rPr kumimoji="1" lang="en-US" altLang="ja-JP" dirty="0" smtClean="0"/>
              <a:t>1-B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33833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/>
          <p:cNvSpPr txBox="1"/>
          <p:nvPr/>
        </p:nvSpPr>
        <p:spPr>
          <a:xfrm>
            <a:off x="335647" y="103676"/>
            <a:ext cx="6160404" cy="9643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3400"/>
              </a:lnSpc>
            </a:pPr>
            <a:r>
              <a:rPr lang="en-US" altLang="ja-JP" sz="2400" dirty="0" smtClean="0"/>
              <a:t>Disclosure of COI status in poster presentation</a:t>
            </a:r>
          </a:p>
          <a:p>
            <a:pPr>
              <a:lnSpc>
                <a:spcPts val="3400"/>
              </a:lnSpc>
            </a:pPr>
            <a:r>
              <a:rPr lang="en-US" altLang="ja-JP" sz="2400" dirty="0" smtClean="0"/>
              <a:t>Disclose to the end of the poster as follows</a:t>
            </a:r>
            <a:endParaRPr lang="ja-JP" altLang="ja-JP" sz="2400" dirty="0"/>
          </a:p>
        </p:txBody>
      </p:sp>
      <p:sp>
        <p:nvSpPr>
          <p:cNvPr id="11" name="正方形/長方形 10"/>
          <p:cNvSpPr/>
          <p:nvPr/>
        </p:nvSpPr>
        <p:spPr>
          <a:xfrm>
            <a:off x="519764" y="1143666"/>
            <a:ext cx="8085221" cy="9642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585993" y="1213403"/>
            <a:ext cx="47915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/>
              <a:t>Representative presenter: </a:t>
            </a:r>
            <a:r>
              <a:rPr lang="ja-JP" altLang="ja-JP" sz="2400" dirty="0" smtClean="0"/>
              <a:t>○○ ○○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1034715" y="3430249"/>
            <a:ext cx="7878279" cy="29777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ts val="2500"/>
              </a:lnSpc>
              <a:buFont typeface="+mj-ea"/>
              <a:buAutoNum type="circleNumDbPlain"/>
            </a:pPr>
            <a:r>
              <a:rPr lang="en-US" altLang="ja-JP" dirty="0" smtClean="0"/>
              <a:t>Consultation fees:</a:t>
            </a:r>
            <a:r>
              <a:rPr lang="ja-JP" altLang="en-US" dirty="0" smtClean="0"/>
              <a:t>　　　　　　　</a:t>
            </a:r>
            <a:r>
              <a:rPr lang="en-US" altLang="ja-JP" dirty="0" smtClean="0">
                <a:solidFill>
                  <a:schemeClr val="bg1">
                    <a:lumMod val="85000"/>
                  </a:schemeClr>
                </a:solidFill>
              </a:rPr>
              <a:t>none</a:t>
            </a:r>
            <a:r>
              <a:rPr lang="ja-JP" altLang="en-US" dirty="0" smtClean="0"/>
              <a:t>　　　　　</a:t>
            </a:r>
            <a:endParaRPr lang="en-US" altLang="ja-JP" dirty="0" smtClean="0"/>
          </a:p>
          <a:p>
            <a:pPr marL="342900" indent="-342900">
              <a:lnSpc>
                <a:spcPts val="2500"/>
              </a:lnSpc>
              <a:buFont typeface="+mj-ea"/>
              <a:buAutoNum type="circleNumDbPlain"/>
            </a:pPr>
            <a:r>
              <a:rPr lang="en-US" altLang="ja-JP" dirty="0" smtClean="0"/>
              <a:t>stock ownership/profit:</a:t>
            </a:r>
            <a:r>
              <a:rPr lang="ja-JP" altLang="en-US" dirty="0" smtClean="0"/>
              <a:t>　　</a:t>
            </a:r>
            <a:r>
              <a:rPr lang="en-US" altLang="ja-JP" dirty="0" smtClean="0">
                <a:solidFill>
                  <a:schemeClr val="bg1">
                    <a:lumMod val="85000"/>
                  </a:schemeClr>
                </a:solidFill>
              </a:rPr>
              <a:t>none</a:t>
            </a:r>
            <a:endParaRPr lang="en-US" altLang="ja-JP" dirty="0">
              <a:solidFill>
                <a:schemeClr val="bg1">
                  <a:lumMod val="85000"/>
                </a:schemeClr>
              </a:solidFill>
            </a:endParaRPr>
          </a:p>
          <a:p>
            <a:pPr marL="342900" indent="-342900">
              <a:lnSpc>
                <a:spcPts val="2500"/>
              </a:lnSpc>
              <a:buFont typeface="+mj-ea"/>
              <a:buAutoNum type="circleNumDbPlain"/>
            </a:pPr>
            <a:r>
              <a:rPr lang="en-US" altLang="ja-JP" dirty="0" smtClean="0"/>
              <a:t>patent fees:</a:t>
            </a:r>
            <a:r>
              <a:rPr lang="ja-JP" altLang="en-US" dirty="0" smtClean="0"/>
              <a:t>　　　　　　　　</a:t>
            </a:r>
            <a:r>
              <a:rPr lang="en-US" altLang="ja-JP" dirty="0" smtClean="0">
                <a:solidFill>
                  <a:schemeClr val="bg1">
                    <a:lumMod val="85000"/>
                  </a:schemeClr>
                </a:solidFill>
              </a:rPr>
              <a:t>none</a:t>
            </a:r>
            <a:endParaRPr lang="en-US" altLang="ja-JP" dirty="0">
              <a:solidFill>
                <a:schemeClr val="bg1">
                  <a:lumMod val="85000"/>
                </a:schemeClr>
              </a:solidFill>
            </a:endParaRPr>
          </a:p>
          <a:p>
            <a:pPr marL="342900" indent="-342900">
              <a:lnSpc>
                <a:spcPts val="2500"/>
              </a:lnSpc>
              <a:buFont typeface="+mj-ea"/>
              <a:buAutoNum type="circleNumDbPlain"/>
            </a:pPr>
            <a:r>
              <a:rPr lang="en-US" altLang="ja-JP" dirty="0" smtClean="0"/>
              <a:t>remuneration for lecture:</a:t>
            </a:r>
            <a:r>
              <a:rPr lang="ja-JP" altLang="en-US" dirty="0" smtClean="0"/>
              <a:t>　　　　　　　　　</a:t>
            </a:r>
            <a:r>
              <a:rPr lang="en-US" altLang="ja-JP" dirty="0" smtClean="0">
                <a:solidFill>
                  <a:schemeClr val="bg1">
                    <a:lumMod val="85000"/>
                  </a:schemeClr>
                </a:solidFill>
              </a:rPr>
              <a:t>none</a:t>
            </a:r>
            <a:endParaRPr lang="en-US" altLang="ja-JP" dirty="0">
              <a:solidFill>
                <a:schemeClr val="bg1">
                  <a:lumMod val="85000"/>
                </a:schemeClr>
              </a:solidFill>
            </a:endParaRPr>
          </a:p>
          <a:p>
            <a:pPr marL="342900" indent="-342900">
              <a:lnSpc>
                <a:spcPts val="2500"/>
              </a:lnSpc>
              <a:buFont typeface="+mj-ea"/>
              <a:buAutoNum type="circleNumDbPlain"/>
            </a:pPr>
            <a:r>
              <a:rPr lang="en-US" altLang="ja-JP" dirty="0" smtClean="0"/>
              <a:t>manuscript fees:</a:t>
            </a:r>
            <a:r>
              <a:rPr lang="ja-JP" altLang="en-US" dirty="0" smtClean="0"/>
              <a:t>　　　○○</a:t>
            </a:r>
            <a:r>
              <a:rPr lang="en-US" altLang="ja-JP" dirty="0" smtClean="0"/>
              <a:t>pharmaceutical company</a:t>
            </a:r>
            <a:endParaRPr lang="en-US" altLang="ja-JP" dirty="0"/>
          </a:p>
          <a:p>
            <a:pPr marL="342900" indent="-342900">
              <a:lnSpc>
                <a:spcPts val="2500"/>
              </a:lnSpc>
              <a:buFont typeface="+mj-ea"/>
              <a:buAutoNum type="circleNumDbPlain"/>
            </a:pPr>
            <a:r>
              <a:rPr lang="en-US" altLang="ja-JP" dirty="0" smtClean="0"/>
              <a:t>trust research/joint research funds:</a:t>
            </a:r>
            <a:r>
              <a:rPr lang="ja-JP" altLang="en-US" dirty="0" smtClean="0"/>
              <a:t>　　　○○</a:t>
            </a:r>
            <a:r>
              <a:rPr lang="en-US" altLang="ja-JP" dirty="0" smtClean="0"/>
              <a:t>pharmaceutical company</a:t>
            </a:r>
            <a:endParaRPr lang="en-US" altLang="ja-JP" dirty="0"/>
          </a:p>
          <a:p>
            <a:pPr marL="342900" indent="-342900">
              <a:lnSpc>
                <a:spcPts val="2500"/>
              </a:lnSpc>
              <a:buFont typeface="+mj-ea"/>
              <a:buAutoNum type="circleNumDbPlain"/>
            </a:pPr>
            <a:r>
              <a:rPr lang="en-US" altLang="ja-JP" dirty="0" smtClean="0"/>
              <a:t>scholarship fund:</a:t>
            </a:r>
            <a:r>
              <a:rPr lang="ja-JP" altLang="en-US" dirty="0" smtClean="0"/>
              <a:t>　○○</a:t>
            </a:r>
            <a:r>
              <a:rPr lang="en-US" altLang="ja-JP" dirty="0" smtClean="0"/>
              <a:t>pharmaceutical company</a:t>
            </a:r>
            <a:endParaRPr lang="en-US" altLang="ja-JP" dirty="0"/>
          </a:p>
          <a:p>
            <a:pPr marL="342900" indent="-342900">
              <a:lnSpc>
                <a:spcPts val="2500"/>
              </a:lnSpc>
              <a:buFont typeface="+mj-ea"/>
              <a:buAutoNum type="circleNumDbPlain"/>
            </a:pPr>
            <a:r>
              <a:rPr lang="en-US" altLang="ja-JP" dirty="0" smtClean="0"/>
              <a:t>Affiliation with Endowed Department:</a:t>
            </a:r>
            <a:r>
              <a:rPr lang="ja-JP" altLang="en-US" dirty="0" smtClean="0"/>
              <a:t>　　</a:t>
            </a:r>
            <a:r>
              <a:rPr lang="en-US" altLang="ja-JP" dirty="0" smtClean="0"/>
              <a:t>yes</a:t>
            </a:r>
            <a:r>
              <a:rPr lang="ja-JP" altLang="en-US" dirty="0" smtClean="0"/>
              <a:t>（○○</a:t>
            </a:r>
            <a:r>
              <a:rPr lang="en-US" altLang="ja-JP" dirty="0" smtClean="0"/>
              <a:t>pharmaceuticals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pPr marL="342900" indent="-342900">
              <a:lnSpc>
                <a:spcPts val="2500"/>
              </a:lnSpc>
              <a:buFont typeface="+mj-ea"/>
              <a:buAutoNum type="circleNumDbPlain"/>
            </a:pPr>
            <a:r>
              <a:rPr lang="en-US" altLang="ja-JP" dirty="0" smtClean="0"/>
              <a:t>Other remuneration such as gifts:</a:t>
            </a:r>
            <a:r>
              <a:rPr lang="ja-JP" altLang="en-US" dirty="0" smtClean="0"/>
              <a:t>　　</a:t>
            </a:r>
            <a:r>
              <a:rPr lang="en-US" altLang="ja-JP" dirty="0" smtClean="0"/>
              <a:t>none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2502568" y="6363539"/>
            <a:ext cx="54575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>
                <a:solidFill>
                  <a:schemeClr val="accent2">
                    <a:lumMod val="75000"/>
                  </a:schemeClr>
                </a:solidFill>
              </a:rPr>
              <a:t>↑</a:t>
            </a:r>
            <a:r>
              <a:rPr lang="en-US" altLang="ja-JP" dirty="0" smtClean="0">
                <a:solidFill>
                  <a:schemeClr val="accent2">
                    <a:lumMod val="75000"/>
                  </a:schemeClr>
                </a:solidFill>
              </a:rPr>
              <a:t>Describe only certain items that should be disclosed</a:t>
            </a:r>
            <a:endParaRPr lang="ja-JP" alt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813333" y="1696800"/>
            <a:ext cx="80226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/>
              <a:t>There is no financial conflicts of interest to disclose concerning the presentation.</a:t>
            </a:r>
            <a:endParaRPr lang="ja-JP" altLang="en-US" dirty="0" smtClean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389119" y="2175311"/>
            <a:ext cx="4539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or</a:t>
            </a:r>
            <a:endParaRPr kumimoji="1" lang="ja-JP" altLang="en-US" sz="2400" dirty="0"/>
          </a:p>
        </p:txBody>
      </p:sp>
      <p:sp>
        <p:nvSpPr>
          <p:cNvPr id="8" name="正方形/長方形 7"/>
          <p:cNvSpPr/>
          <p:nvPr/>
        </p:nvSpPr>
        <p:spPr>
          <a:xfrm>
            <a:off x="5967468" y="674388"/>
            <a:ext cx="30290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solidFill>
                  <a:schemeClr val="accent2">
                    <a:lumMod val="75000"/>
                  </a:schemeClr>
                </a:solidFill>
              </a:rPr>
              <a:t>(Disclose one of the following)</a:t>
            </a:r>
            <a:endParaRPr lang="ja-JP" alt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603560" y="2647568"/>
            <a:ext cx="403071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 smtClean="0"/>
              <a:t>Representative presenter: </a:t>
            </a:r>
            <a:r>
              <a:rPr lang="ja-JP" altLang="ja-JP" sz="2000" dirty="0" smtClean="0"/>
              <a:t>○○ ○○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771179" y="3003702"/>
            <a:ext cx="4579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u="sng" dirty="0" smtClean="0"/>
              <a:t>COI disclosure of the representative presenter</a:t>
            </a:r>
            <a:endParaRPr lang="ja-JP" altLang="en-US" u="sng" dirty="0"/>
          </a:p>
        </p:txBody>
      </p:sp>
      <p:sp>
        <p:nvSpPr>
          <p:cNvPr id="14" name="正方形/長方形 13"/>
          <p:cNvSpPr/>
          <p:nvPr/>
        </p:nvSpPr>
        <p:spPr>
          <a:xfrm>
            <a:off x="518160" y="2627697"/>
            <a:ext cx="8085221" cy="41292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883090" y="105878"/>
            <a:ext cx="958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様式</a:t>
            </a:r>
            <a:r>
              <a:rPr kumimoji="1" lang="en-US" altLang="ja-JP" dirty="0" smtClean="0"/>
              <a:t>1-B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96293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</TotalTime>
  <Words>310</Words>
  <Application>Microsoft Office PowerPoint</Application>
  <PresentationFormat>画面に合わせる (4:3)</PresentationFormat>
  <Paragraphs>84</Paragraphs>
  <Slides>6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Nozomi Hishikawa</dc:creator>
  <cp:lastModifiedBy>mice3006</cp:lastModifiedBy>
  <cp:revision>13</cp:revision>
  <dcterms:created xsi:type="dcterms:W3CDTF">2018-12-19T23:30:20Z</dcterms:created>
  <dcterms:modified xsi:type="dcterms:W3CDTF">2019-01-09T01:24:09Z</dcterms:modified>
</cp:coreProperties>
</file>